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30"/>
  </p:notesMasterIdLst>
  <p:sldIdLst>
    <p:sldId id="256" r:id="rId5"/>
    <p:sldId id="259" r:id="rId6"/>
    <p:sldId id="260" r:id="rId7"/>
    <p:sldId id="257" r:id="rId8"/>
    <p:sldId id="269" r:id="rId9"/>
    <p:sldId id="263" r:id="rId10"/>
    <p:sldId id="268" r:id="rId11"/>
    <p:sldId id="264" r:id="rId12"/>
    <p:sldId id="258" r:id="rId13"/>
    <p:sldId id="265" r:id="rId14"/>
    <p:sldId id="266" r:id="rId15"/>
    <p:sldId id="261" r:id="rId16"/>
    <p:sldId id="262" r:id="rId17"/>
    <p:sldId id="271" r:id="rId18"/>
    <p:sldId id="272" r:id="rId19"/>
    <p:sldId id="270" r:id="rId20"/>
    <p:sldId id="273" r:id="rId21"/>
    <p:sldId id="277" r:id="rId22"/>
    <p:sldId id="274" r:id="rId23"/>
    <p:sldId id="267" r:id="rId24"/>
    <p:sldId id="275" r:id="rId25"/>
    <p:sldId id="276"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660"/>
  </p:normalViewPr>
  <p:slideViewPr>
    <p:cSldViewPr snapToGrid="0">
      <p:cViewPr varScale="1">
        <p:scale>
          <a:sx n="98" d="100"/>
          <a:sy n="98" d="100"/>
        </p:scale>
        <p:origin x="76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CCCAF-8BE6-0546-8655-5824889C2791}" type="datetimeFigureOut">
              <a:rPr lang="en-US" smtClean="0"/>
              <a:t>2/2/20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0CA37-5D1A-CD41-9BF6-9D03673B2A92}" type="slidenum">
              <a:rPr lang="en-US" smtClean="0"/>
              <a:t>‹#›</a:t>
            </a:fld>
            <a:endParaRPr lang="en-US"/>
          </a:p>
        </p:txBody>
      </p:sp>
    </p:spTree>
    <p:extLst>
      <p:ext uri="{BB962C8B-B14F-4D97-AF65-F5344CB8AC3E}">
        <p14:creationId xmlns:p14="http://schemas.microsoft.com/office/powerpoint/2010/main" val="2833288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0CA37-5D1A-CD41-9BF6-9D03673B2A92}" type="slidenum">
              <a:rPr lang="en-US" smtClean="0"/>
              <a:t>1</a:t>
            </a:fld>
            <a:endParaRPr lang="en-US"/>
          </a:p>
        </p:txBody>
      </p:sp>
    </p:spTree>
    <p:extLst>
      <p:ext uri="{BB962C8B-B14F-4D97-AF65-F5344CB8AC3E}">
        <p14:creationId xmlns:p14="http://schemas.microsoft.com/office/powerpoint/2010/main" val="196227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0CA37-5D1A-CD41-9BF6-9D03673B2A92}" type="slidenum">
              <a:rPr lang="en-US" smtClean="0"/>
              <a:t>2</a:t>
            </a:fld>
            <a:endParaRPr lang="en-US"/>
          </a:p>
        </p:txBody>
      </p:sp>
    </p:spTree>
    <p:extLst>
      <p:ext uri="{BB962C8B-B14F-4D97-AF65-F5344CB8AC3E}">
        <p14:creationId xmlns:p14="http://schemas.microsoft.com/office/powerpoint/2010/main" val="417463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0CA37-5D1A-CD41-9BF6-9D03673B2A92}" type="slidenum">
              <a:rPr lang="en-US" smtClean="0"/>
              <a:t>5</a:t>
            </a:fld>
            <a:endParaRPr lang="en-US"/>
          </a:p>
        </p:txBody>
      </p:sp>
    </p:spTree>
    <p:extLst>
      <p:ext uri="{BB962C8B-B14F-4D97-AF65-F5344CB8AC3E}">
        <p14:creationId xmlns:p14="http://schemas.microsoft.com/office/powerpoint/2010/main" val="352846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6F136-45CB-4CED-BDAF-41BBF78D220E}" type="datetimeFigureOut">
              <a:rPr lang="en-US" smtClean="0"/>
              <a:pPr/>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361773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6F136-45CB-4CED-BDAF-41BBF78D220E}" type="datetimeFigureOut">
              <a:rPr lang="en-US" smtClean="0"/>
              <a:pPr/>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365722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6F136-45CB-4CED-BDAF-41BBF78D220E}" type="datetimeFigureOut">
              <a:rPr lang="en-US" smtClean="0"/>
              <a:pPr/>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125802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6F136-45CB-4CED-BDAF-41BBF78D220E}" type="datetimeFigureOut">
              <a:rPr lang="en-US" smtClean="0"/>
              <a:pPr/>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151904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6F136-45CB-4CED-BDAF-41BBF78D220E}" type="datetimeFigureOut">
              <a:rPr lang="en-US" smtClean="0"/>
              <a:pPr/>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28428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6F136-45CB-4CED-BDAF-41BBF78D220E}" type="datetimeFigureOut">
              <a:rPr lang="en-US" smtClean="0"/>
              <a:pPr/>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135748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6F136-45CB-4CED-BDAF-41BBF78D220E}" type="datetimeFigureOut">
              <a:rPr lang="en-US" smtClean="0"/>
              <a:pPr/>
              <a:t>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348878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6F136-45CB-4CED-BDAF-41BBF78D220E}" type="datetimeFigureOut">
              <a:rPr lang="en-US" smtClean="0"/>
              <a:pPr/>
              <a:t>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19036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6F136-45CB-4CED-BDAF-41BBF78D220E}" type="datetimeFigureOut">
              <a:rPr lang="en-US" smtClean="0"/>
              <a:pPr/>
              <a:t>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261008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6F136-45CB-4CED-BDAF-41BBF78D220E}" type="datetimeFigureOut">
              <a:rPr lang="en-US" smtClean="0"/>
              <a:pPr/>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280653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6F136-45CB-4CED-BDAF-41BBF78D220E}" type="datetimeFigureOut">
              <a:rPr lang="en-US" smtClean="0"/>
              <a:pPr/>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4FF0-0879-424E-BE73-139EA805ECEB}" type="slidenum">
              <a:rPr lang="en-US" smtClean="0"/>
              <a:pPr/>
              <a:t>‹#›</a:t>
            </a:fld>
            <a:endParaRPr lang="en-US"/>
          </a:p>
        </p:txBody>
      </p:sp>
    </p:spTree>
    <p:extLst>
      <p:ext uri="{BB962C8B-B14F-4D97-AF65-F5344CB8AC3E}">
        <p14:creationId xmlns:p14="http://schemas.microsoft.com/office/powerpoint/2010/main" val="713716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F136-45CB-4CED-BDAF-41BBF78D220E}" type="datetimeFigureOut">
              <a:rPr lang="en-US" smtClean="0"/>
              <a:pPr/>
              <a:t>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4FF0-0879-424E-BE73-139EA805ECEB}" type="slidenum">
              <a:rPr lang="en-US" smtClean="0"/>
              <a:pPr/>
              <a:t>‹#›</a:t>
            </a:fld>
            <a:endParaRPr lang="en-US"/>
          </a:p>
        </p:txBody>
      </p:sp>
    </p:spTree>
    <p:extLst>
      <p:ext uri="{BB962C8B-B14F-4D97-AF65-F5344CB8AC3E}">
        <p14:creationId xmlns:p14="http://schemas.microsoft.com/office/powerpoint/2010/main" val="311365168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is.zendesk.com/hc/en-us/articles/200314916-Editor-Sideba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Saxotech</a:t>
            </a:r>
            <a:r>
              <a:rPr lang="en-US" dirty="0" smtClean="0"/>
              <a:t> training</a:t>
            </a:r>
            <a:endParaRPr lang="en-US" dirty="0"/>
          </a:p>
        </p:txBody>
      </p:sp>
      <p:sp>
        <p:nvSpPr>
          <p:cNvPr id="3" name="Subtitle 2"/>
          <p:cNvSpPr>
            <a:spLocks noGrp="1"/>
          </p:cNvSpPr>
          <p:nvPr>
            <p:ph type="subTitle" idx="1"/>
          </p:nvPr>
        </p:nvSpPr>
        <p:spPr/>
        <p:txBody>
          <a:bodyPr/>
          <a:lstStyle/>
          <a:p>
            <a:r>
              <a:rPr lang="en-US" dirty="0" smtClean="0"/>
              <a:t>For reporters</a:t>
            </a:r>
            <a:endParaRPr lang="en-US" dirty="0"/>
          </a:p>
        </p:txBody>
      </p:sp>
    </p:spTree>
    <p:extLst>
      <p:ext uri="{BB962C8B-B14F-4D97-AF65-F5344CB8AC3E}">
        <p14:creationId xmlns:p14="http://schemas.microsoft.com/office/powerpoint/2010/main" val="2861639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56187"/>
            <a:ext cx="11039889" cy="995691"/>
          </a:xfrm>
        </p:spPr>
        <p:txBody>
          <a:bodyPr/>
          <a:lstStyle/>
          <a:p>
            <a:r>
              <a:rPr lang="en-US" dirty="0" smtClean="0"/>
              <a:t>Properties tab</a:t>
            </a:r>
            <a:endParaRPr lang="en-US" dirty="0"/>
          </a:p>
        </p:txBody>
      </p:sp>
      <p:sp>
        <p:nvSpPr>
          <p:cNvPr id="3" name="TextBox 2"/>
          <p:cNvSpPr txBox="1"/>
          <p:nvPr/>
        </p:nvSpPr>
        <p:spPr>
          <a:xfrm>
            <a:off x="1356672" y="3723015"/>
            <a:ext cx="6927682" cy="2585323"/>
          </a:xfrm>
          <a:prstGeom prst="rect">
            <a:avLst/>
          </a:prstGeom>
          <a:noFill/>
        </p:spPr>
        <p:txBody>
          <a:bodyPr wrap="square" rtlCol="0">
            <a:spAutoFit/>
          </a:bodyPr>
          <a:lstStyle/>
          <a:p>
            <a:r>
              <a:rPr lang="en-US" sz="2400" dirty="0" smtClean="0"/>
              <a:t>Select main properties for the story:</a:t>
            </a:r>
          </a:p>
          <a:p>
            <a:pPr lvl="1">
              <a:buFontTx/>
              <a:buChar char="•"/>
            </a:pPr>
            <a:r>
              <a:rPr lang="en-US" sz="2400" dirty="0" smtClean="0"/>
              <a:t>Category</a:t>
            </a:r>
          </a:p>
          <a:p>
            <a:pPr lvl="1">
              <a:buFontTx/>
              <a:buChar char="•"/>
            </a:pPr>
            <a:r>
              <a:rPr lang="en-US" sz="2400" dirty="0" smtClean="0"/>
              <a:t>Access control (metered)</a:t>
            </a:r>
          </a:p>
          <a:p>
            <a:pPr lvl="1">
              <a:buFontTx/>
              <a:buChar char="•"/>
            </a:pPr>
            <a:r>
              <a:rPr lang="en-US" sz="2400" dirty="0" smtClean="0"/>
              <a:t>Published or unpublished</a:t>
            </a:r>
          </a:p>
          <a:p>
            <a:pPr lvl="1">
              <a:buFontTx/>
              <a:buChar char="•"/>
            </a:pPr>
            <a:r>
              <a:rPr lang="en-US" sz="2400" dirty="0" smtClean="0"/>
              <a:t>Publish control</a:t>
            </a:r>
          </a:p>
          <a:p>
            <a:pPr lvl="1">
              <a:buFontTx/>
              <a:buChar char="•"/>
            </a:pPr>
            <a:r>
              <a:rPr lang="en-US" sz="2400" dirty="0" smtClean="0"/>
              <a:t>Teaser</a:t>
            </a:r>
          </a:p>
          <a:p>
            <a:pPr lvl="1"/>
            <a:endParaRPr lang="en-US" dirty="0"/>
          </a:p>
        </p:txBody>
      </p:sp>
      <p:pic>
        <p:nvPicPr>
          <p:cNvPr id="4" name="Picture 3"/>
          <p:cNvPicPr>
            <a:picLocks noChangeAspect="1"/>
          </p:cNvPicPr>
          <p:nvPr/>
        </p:nvPicPr>
        <p:blipFill>
          <a:blip r:embed="rId2"/>
          <a:stretch>
            <a:fillRect/>
          </a:stretch>
        </p:blipFill>
        <p:spPr>
          <a:xfrm>
            <a:off x="779364" y="348699"/>
            <a:ext cx="9713189" cy="2463201"/>
          </a:xfrm>
          <a:prstGeom prst="rect">
            <a:avLst/>
          </a:prstGeom>
        </p:spPr>
      </p:pic>
    </p:spTree>
    <p:extLst>
      <p:ext uri="{BB962C8B-B14F-4D97-AF65-F5344CB8AC3E}">
        <p14:creationId xmlns:p14="http://schemas.microsoft.com/office/powerpoint/2010/main" val="30755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6612" y="601131"/>
            <a:ext cx="10202557" cy="5337213"/>
          </a:xfrm>
        </p:spPr>
      </p:pic>
      <p:sp>
        <p:nvSpPr>
          <p:cNvPr id="6" name="Right Arrow 5"/>
          <p:cNvSpPr/>
          <p:nvPr/>
        </p:nvSpPr>
        <p:spPr>
          <a:xfrm>
            <a:off x="1040524" y="2028497"/>
            <a:ext cx="525517" cy="115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414" y="1545021"/>
            <a:ext cx="1145627" cy="1169551"/>
          </a:xfrm>
          <a:prstGeom prst="rect">
            <a:avLst/>
          </a:prstGeom>
          <a:noFill/>
        </p:spPr>
        <p:txBody>
          <a:bodyPr wrap="square" rtlCol="0">
            <a:spAutoFit/>
          </a:bodyPr>
          <a:lstStyle/>
          <a:p>
            <a:r>
              <a:rPr lang="en-US" sz="1400" dirty="0" smtClean="0"/>
              <a:t>LEAVE </a:t>
            </a:r>
            <a:r>
              <a:rPr lang="en-US" sz="1400" dirty="0" err="1" smtClean="0"/>
              <a:t>unpubished</a:t>
            </a:r>
            <a:r>
              <a:rPr lang="en-US" sz="1400" dirty="0" smtClean="0"/>
              <a:t> while working on story</a:t>
            </a:r>
            <a:endParaRPr lang="en-US" sz="1400" dirty="0"/>
          </a:p>
        </p:txBody>
      </p:sp>
      <p:sp>
        <p:nvSpPr>
          <p:cNvPr id="8" name="Left Arrow Callout 7"/>
          <p:cNvSpPr/>
          <p:nvPr/>
        </p:nvSpPr>
        <p:spPr>
          <a:xfrm>
            <a:off x="3720662" y="2129796"/>
            <a:ext cx="2081047" cy="101950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87917" y="2270235"/>
            <a:ext cx="1313791" cy="830997"/>
          </a:xfrm>
          <a:prstGeom prst="rect">
            <a:avLst/>
          </a:prstGeom>
          <a:noFill/>
        </p:spPr>
        <p:txBody>
          <a:bodyPr wrap="square" rtlCol="0">
            <a:spAutoFit/>
          </a:bodyPr>
          <a:lstStyle/>
          <a:p>
            <a:r>
              <a:rPr lang="en-US" sz="1200" b="1" dirty="0" smtClean="0"/>
              <a:t>Publish time and date, click USE PUBLISH CONTROL</a:t>
            </a:r>
            <a:endParaRPr lang="en-US" sz="1200" b="1" dirty="0"/>
          </a:p>
        </p:txBody>
      </p:sp>
      <p:sp>
        <p:nvSpPr>
          <p:cNvPr id="10" name="Up Arrow Callout 9"/>
          <p:cNvSpPr/>
          <p:nvPr/>
        </p:nvSpPr>
        <p:spPr>
          <a:xfrm>
            <a:off x="882867" y="3103455"/>
            <a:ext cx="3605049" cy="44523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6441" y="3269738"/>
            <a:ext cx="3689132" cy="276999"/>
          </a:xfrm>
          <a:prstGeom prst="rect">
            <a:avLst/>
          </a:prstGeom>
          <a:noFill/>
        </p:spPr>
        <p:txBody>
          <a:bodyPr wrap="square" rtlCol="0">
            <a:spAutoFit/>
          </a:bodyPr>
          <a:lstStyle/>
          <a:p>
            <a:r>
              <a:rPr lang="en-US" sz="1200" b="1" dirty="0" smtClean="0"/>
              <a:t>Teaser checked for home page or other special uses</a:t>
            </a:r>
            <a:endParaRPr lang="en-US" sz="1200" b="1" dirty="0"/>
          </a:p>
        </p:txBody>
      </p:sp>
      <p:sp>
        <p:nvSpPr>
          <p:cNvPr id="14" name="Left Arrow Callout 13"/>
          <p:cNvSpPr/>
          <p:nvPr/>
        </p:nvSpPr>
        <p:spPr>
          <a:xfrm>
            <a:off x="8734095" y="1892542"/>
            <a:ext cx="2585545" cy="241737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816662" y="2144110"/>
            <a:ext cx="1313793" cy="1815882"/>
          </a:xfrm>
          <a:prstGeom prst="rect">
            <a:avLst/>
          </a:prstGeom>
          <a:noFill/>
        </p:spPr>
        <p:txBody>
          <a:bodyPr wrap="square" rtlCol="0">
            <a:spAutoFit/>
          </a:bodyPr>
          <a:lstStyle/>
          <a:p>
            <a:r>
              <a:rPr lang="en-US" sz="1400" b="1" dirty="0" smtClean="0"/>
              <a:t>Category: News for regular story; blog category for blog</a:t>
            </a:r>
          </a:p>
          <a:p>
            <a:endParaRPr lang="en-US" sz="1400" b="1" dirty="0"/>
          </a:p>
          <a:p>
            <a:r>
              <a:rPr lang="en-US" sz="1400" b="1" dirty="0" smtClean="0"/>
              <a:t>Access control: metered</a:t>
            </a:r>
            <a:endParaRPr lang="en-US" sz="1400" b="1" dirty="0"/>
          </a:p>
        </p:txBody>
      </p:sp>
      <p:sp>
        <p:nvSpPr>
          <p:cNvPr id="16" name="Left Arrow Callout 15"/>
          <p:cNvSpPr/>
          <p:nvPr/>
        </p:nvSpPr>
        <p:spPr>
          <a:xfrm>
            <a:off x="2811517" y="3618686"/>
            <a:ext cx="2790497" cy="63777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720663" y="3794234"/>
            <a:ext cx="2025190" cy="461665"/>
          </a:xfrm>
          <a:prstGeom prst="rect">
            <a:avLst/>
          </a:prstGeom>
          <a:noFill/>
        </p:spPr>
        <p:txBody>
          <a:bodyPr wrap="square" rtlCol="0">
            <a:spAutoFit/>
          </a:bodyPr>
          <a:lstStyle/>
          <a:p>
            <a:r>
              <a:rPr lang="en-US" sz="1200" b="1" dirty="0" smtClean="0"/>
              <a:t>Kicker for kicker field in newsletters, section pages</a:t>
            </a:r>
            <a:endParaRPr lang="en-US" sz="1200" b="1" dirty="0"/>
          </a:p>
        </p:txBody>
      </p:sp>
      <p:sp>
        <p:nvSpPr>
          <p:cNvPr id="18" name="Oval Callout 17"/>
          <p:cNvSpPr/>
          <p:nvPr/>
        </p:nvSpPr>
        <p:spPr>
          <a:xfrm>
            <a:off x="1518743" y="1965434"/>
            <a:ext cx="1660635" cy="24173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87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window</a:t>
            </a:r>
            <a:endParaRPr lang="en-US" dirty="0"/>
          </a:p>
        </p:txBody>
      </p:sp>
      <p:pic>
        <p:nvPicPr>
          <p:cNvPr id="5" name="Picture Placeholder 4" descr="edit_screen.jpg"/>
          <p:cNvPicPr>
            <a:picLocks noGrp="1" noChangeAspect="1"/>
          </p:cNvPicPr>
          <p:nvPr>
            <p:ph type="pic" idx="1"/>
          </p:nvPr>
        </p:nvPicPr>
        <p:blipFill>
          <a:blip r:embed="rId2"/>
          <a:srcRect l="-1109" r="-1109"/>
          <a:stretch>
            <a:fillRect/>
          </a:stretch>
        </p:blipFill>
        <p:spPr/>
      </p:pic>
      <p:sp>
        <p:nvSpPr>
          <p:cNvPr id="4" name="Text Placeholder 3"/>
          <p:cNvSpPr>
            <a:spLocks noGrp="1"/>
          </p:cNvSpPr>
          <p:nvPr>
            <p:ph type="body" sz="half" idx="2"/>
          </p:nvPr>
        </p:nvSpPr>
        <p:spPr/>
        <p:txBody>
          <a:bodyPr/>
          <a:lstStyle/>
          <a:p>
            <a:r>
              <a:rPr lang="en-US" b="1" dirty="0" smtClean="0"/>
              <a:t>Kicker: </a:t>
            </a:r>
            <a:r>
              <a:rPr lang="en-US" dirty="0" smtClean="0"/>
              <a:t>Used for sources, </a:t>
            </a:r>
            <a:r>
              <a:rPr lang="en-US" dirty="0" err="1" smtClean="0"/>
              <a:t>overlines</a:t>
            </a:r>
            <a:endParaRPr lang="en-US" dirty="0" smtClean="0"/>
          </a:p>
          <a:p>
            <a:r>
              <a:rPr lang="en-US" b="1" dirty="0" smtClean="0"/>
              <a:t>Title: </a:t>
            </a:r>
            <a:r>
              <a:rPr lang="en-US" dirty="0" smtClean="0"/>
              <a:t>This field shows the main story headline.</a:t>
            </a:r>
          </a:p>
          <a:p>
            <a:r>
              <a:rPr lang="en-US" b="1" dirty="0" smtClean="0"/>
              <a:t>Subtitle</a:t>
            </a:r>
            <a:r>
              <a:rPr lang="en-US" dirty="0" smtClean="0"/>
              <a:t>: Support for the title</a:t>
            </a:r>
          </a:p>
          <a:p>
            <a:r>
              <a:rPr lang="en-US" b="1" dirty="0" smtClean="0"/>
              <a:t>Net title: </a:t>
            </a:r>
            <a:r>
              <a:rPr lang="en-US" dirty="0" smtClean="0"/>
              <a:t>A web title – used for when there is a print title pulled in from the issue.</a:t>
            </a:r>
          </a:p>
          <a:p>
            <a:r>
              <a:rPr lang="en-US" b="1" dirty="0" smtClean="0"/>
              <a:t>Summary: </a:t>
            </a:r>
            <a:r>
              <a:rPr lang="en-US" dirty="0" smtClean="0"/>
              <a:t>Always include a summary – 20 to 40 words are optimal. Appears on section pages, in the home page well.</a:t>
            </a:r>
          </a:p>
          <a:p>
            <a:r>
              <a:rPr lang="en-US" b="1" dirty="0" smtClean="0"/>
              <a:t>Byline: </a:t>
            </a:r>
            <a:r>
              <a:rPr lang="en-US" dirty="0" smtClean="0"/>
              <a:t>(</a:t>
            </a:r>
            <a:r>
              <a:rPr lang="en-US" dirty="0" err="1" smtClean="0"/>
              <a:t>Smartbyline</a:t>
            </a:r>
            <a:r>
              <a:rPr lang="en-US" dirty="0" smtClean="0"/>
              <a:t> </a:t>
            </a:r>
            <a:r>
              <a:rPr lang="en-US" dirty="0" err="1" smtClean="0"/>
              <a:t>dropbown</a:t>
            </a:r>
            <a:r>
              <a:rPr lang="en-US" dirty="0" smtClean="0"/>
              <a:t>); add for blogs, too. It allows us to aggregate stats for all your stories</a:t>
            </a:r>
          </a:p>
          <a:p>
            <a:endParaRPr lang="en-US" dirty="0" smtClean="0"/>
          </a:p>
        </p:txBody>
      </p:sp>
    </p:spTree>
    <p:extLst>
      <p:ext uri="{BB962C8B-B14F-4D97-AF65-F5344CB8AC3E}">
        <p14:creationId xmlns:p14="http://schemas.microsoft.com/office/powerpoint/2010/main" val="425661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body</a:t>
            </a:r>
            <a:endParaRPr lang="en-US" dirty="0"/>
          </a:p>
        </p:txBody>
      </p:sp>
      <p:pic>
        <p:nvPicPr>
          <p:cNvPr id="5" name="Picture Placeholder 4" descr="edit-screen_story_body.png"/>
          <p:cNvPicPr>
            <a:picLocks noGrp="1" noChangeAspect="1"/>
          </p:cNvPicPr>
          <p:nvPr>
            <p:ph type="pic" idx="1"/>
          </p:nvPr>
        </p:nvPicPr>
        <p:blipFill>
          <a:blip r:embed="rId2"/>
          <a:srcRect t="-1866" b="-1866"/>
          <a:stretch>
            <a:fillRect/>
          </a:stretch>
        </p:blipFill>
        <p:spPr/>
      </p:pic>
      <p:sp>
        <p:nvSpPr>
          <p:cNvPr id="4" name="Text Placeholder 3"/>
          <p:cNvSpPr>
            <a:spLocks noGrp="1"/>
          </p:cNvSpPr>
          <p:nvPr>
            <p:ph type="body" sz="half" idx="2"/>
          </p:nvPr>
        </p:nvSpPr>
        <p:spPr/>
        <p:txBody>
          <a:bodyPr>
            <a:normAutofit fontScale="92500" lnSpcReduction="20000"/>
          </a:bodyPr>
          <a:lstStyle/>
          <a:p>
            <a:pPr>
              <a:buFontTx/>
              <a:buChar char="•"/>
            </a:pPr>
            <a:r>
              <a:rPr lang="en-US" sz="2400" dirty="0" smtClean="0"/>
              <a:t>Paragraphs</a:t>
            </a:r>
          </a:p>
          <a:p>
            <a:pPr>
              <a:buFontTx/>
              <a:buChar char="•"/>
            </a:pPr>
            <a:r>
              <a:rPr lang="en-US" sz="2400" dirty="0" smtClean="0"/>
              <a:t>Subheads – these break up content and make it easier for readers to scan</a:t>
            </a:r>
          </a:p>
          <a:p>
            <a:pPr>
              <a:buFontTx/>
              <a:buChar char="•"/>
            </a:pPr>
            <a:r>
              <a:rPr lang="en-US" sz="2400" dirty="0" smtClean="0"/>
              <a:t>WYSIWYG (What you see is what you get)</a:t>
            </a:r>
          </a:p>
          <a:p>
            <a:pPr>
              <a:buFontTx/>
              <a:buChar char="•"/>
            </a:pPr>
            <a:r>
              <a:rPr lang="en-US" sz="2400" dirty="0" smtClean="0"/>
              <a:t>HTML </a:t>
            </a:r>
          </a:p>
          <a:p>
            <a:pPr>
              <a:buFontTx/>
              <a:buChar char="•"/>
            </a:pPr>
            <a:r>
              <a:rPr lang="en-US" sz="2400" dirty="0" smtClean="0"/>
              <a:t>Insert paragraphs</a:t>
            </a:r>
          </a:p>
          <a:p>
            <a:r>
              <a:rPr lang="en-US" sz="2400" dirty="0" smtClean="0"/>
              <a:t>NOTE: Avoid all-caps in headlines and stories. All caps may look great in print, but online it is hard to read and best avoided. </a:t>
            </a:r>
          </a:p>
          <a:p>
            <a:pPr>
              <a:buFontTx/>
              <a:buChar char="•"/>
            </a:pPr>
            <a:endParaRPr lang="en-US" sz="2400" dirty="0"/>
          </a:p>
          <a:p>
            <a:endParaRPr lang="en-US" sz="2400" dirty="0"/>
          </a:p>
        </p:txBody>
      </p:sp>
    </p:spTree>
    <p:extLst>
      <p:ext uri="{BB962C8B-B14F-4D97-AF65-F5344CB8AC3E}">
        <p14:creationId xmlns:p14="http://schemas.microsoft.com/office/powerpoint/2010/main" val="385674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a:t>
            </a:r>
            <a:endParaRPr lang="en-US" dirty="0"/>
          </a:p>
        </p:txBody>
      </p:sp>
      <p:pic>
        <p:nvPicPr>
          <p:cNvPr id="5" name="Picture Placeholder 4" descr="mainphoto.png"/>
          <p:cNvPicPr>
            <a:picLocks noGrp="1" noChangeAspect="1"/>
          </p:cNvPicPr>
          <p:nvPr>
            <p:ph type="pic" idx="1"/>
          </p:nvPr>
        </p:nvPicPr>
        <p:blipFill>
          <a:blip r:embed="rId2"/>
          <a:srcRect t="-3201" b="-3201"/>
          <a:stretch>
            <a:fillRect/>
          </a:stretch>
        </p:blipFill>
        <p:spPr>
          <a:xfrm>
            <a:off x="4880103" y="649363"/>
            <a:ext cx="3198168" cy="2525303"/>
          </a:xfrm>
        </p:spPr>
      </p:pic>
      <p:sp>
        <p:nvSpPr>
          <p:cNvPr id="4" name="Text Placeholder 3"/>
          <p:cNvSpPr>
            <a:spLocks noGrp="1"/>
          </p:cNvSpPr>
          <p:nvPr>
            <p:ph type="body" sz="half" idx="2"/>
          </p:nvPr>
        </p:nvSpPr>
        <p:spPr/>
        <p:txBody>
          <a:bodyPr/>
          <a:lstStyle/>
          <a:p>
            <a:pPr>
              <a:buFontTx/>
              <a:buChar char="•"/>
            </a:pPr>
            <a:r>
              <a:rPr lang="en-US" dirty="0" smtClean="0"/>
              <a:t>Search or browse for image</a:t>
            </a:r>
          </a:p>
          <a:p>
            <a:pPr>
              <a:buFontTx/>
              <a:buChar char="•"/>
            </a:pPr>
            <a:r>
              <a:rPr lang="en-US" dirty="0" smtClean="0"/>
              <a:t> Caption: Always include one. Always.</a:t>
            </a:r>
          </a:p>
          <a:p>
            <a:pPr>
              <a:buFontTx/>
              <a:buChar char="•"/>
            </a:pPr>
            <a:r>
              <a:rPr lang="en-US" dirty="0" smtClean="0"/>
              <a:t>Photo credit: Always include one. Always.</a:t>
            </a:r>
          </a:p>
          <a:p>
            <a:pPr>
              <a:buFontTx/>
              <a:buChar char="•"/>
            </a:pPr>
            <a:r>
              <a:rPr lang="en-US" dirty="0" smtClean="0"/>
              <a:t>ALT text: </a:t>
            </a:r>
          </a:p>
          <a:p>
            <a:pPr>
              <a:buFontTx/>
              <a:buChar char="•"/>
            </a:pPr>
            <a:r>
              <a:rPr lang="en-US" dirty="0" smtClean="0"/>
              <a:t>Filename (SEO)</a:t>
            </a:r>
          </a:p>
          <a:p>
            <a:pPr>
              <a:buFontTx/>
              <a:buChar char="•"/>
            </a:pPr>
            <a:endParaRPr lang="en-US" dirty="0"/>
          </a:p>
          <a:p>
            <a:pPr>
              <a:buFontTx/>
              <a:buChar char="•"/>
            </a:pPr>
            <a:r>
              <a:rPr lang="en-US" dirty="0" smtClean="0"/>
              <a:t>Image sizes – always make head shots 400 pixels wide by 600 pixels deep whenever possible; horizontal main images should be at least 880 pixels wide and vertical should be at least 440 pixels wide</a:t>
            </a:r>
          </a:p>
          <a:p>
            <a:endParaRPr lang="en-US" dirty="0"/>
          </a:p>
        </p:txBody>
      </p:sp>
      <p:pic>
        <p:nvPicPr>
          <p:cNvPr id="6" name="Picture 5" descr="searchphoto.png"/>
          <p:cNvPicPr>
            <a:picLocks noChangeAspect="1"/>
          </p:cNvPicPr>
          <p:nvPr/>
        </p:nvPicPr>
        <p:blipFill>
          <a:blip r:embed="rId3"/>
          <a:stretch>
            <a:fillRect/>
          </a:stretch>
        </p:blipFill>
        <p:spPr>
          <a:xfrm>
            <a:off x="7959172" y="865818"/>
            <a:ext cx="2773010" cy="3279286"/>
          </a:xfrm>
          <a:prstGeom prst="rect">
            <a:avLst/>
          </a:prstGeom>
        </p:spPr>
      </p:pic>
      <p:pic>
        <p:nvPicPr>
          <p:cNvPr id="7" name="Picture 6" descr="originalimage.png"/>
          <p:cNvPicPr>
            <a:picLocks noChangeAspect="1"/>
          </p:cNvPicPr>
          <p:nvPr/>
        </p:nvPicPr>
        <p:blipFill>
          <a:blip r:embed="rId4"/>
          <a:stretch>
            <a:fillRect/>
          </a:stretch>
        </p:blipFill>
        <p:spPr>
          <a:xfrm>
            <a:off x="4705051" y="3241524"/>
            <a:ext cx="2554583" cy="30551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icturetab.png"/>
          <p:cNvPicPr>
            <a:picLocks noGrp="1" noChangeAspect="1"/>
          </p:cNvPicPr>
          <p:nvPr>
            <p:ph type="pic" idx="1"/>
          </p:nvPr>
        </p:nvPicPr>
        <p:blipFill>
          <a:blip r:embed="rId2"/>
          <a:srcRect t="-37572" b="-37572"/>
          <a:stretch>
            <a:fillRect/>
          </a:stretch>
        </p:blipFill>
        <p:spPr>
          <a:xfrm>
            <a:off x="1039154" y="-988872"/>
            <a:ext cx="10160600" cy="85242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41527"/>
          </a:xfrm>
        </p:spPr>
        <p:txBody>
          <a:bodyPr/>
          <a:lstStyle/>
          <a:p>
            <a:r>
              <a:rPr lang="en-US" dirty="0" smtClean="0"/>
              <a:t>Fact box</a:t>
            </a:r>
            <a:endParaRPr lang="en-US" dirty="0"/>
          </a:p>
        </p:txBody>
      </p:sp>
      <p:sp>
        <p:nvSpPr>
          <p:cNvPr id="4" name="Text Placeholder 3"/>
          <p:cNvSpPr>
            <a:spLocks noGrp="1"/>
          </p:cNvSpPr>
          <p:nvPr>
            <p:ph type="body" sz="half" idx="2"/>
          </p:nvPr>
        </p:nvSpPr>
        <p:spPr>
          <a:xfrm>
            <a:off x="839789" y="1515181"/>
            <a:ext cx="1772526" cy="4949593"/>
          </a:xfrm>
        </p:spPr>
        <p:txBody>
          <a:bodyPr/>
          <a:lstStyle/>
          <a:p>
            <a:r>
              <a:rPr lang="en-US" dirty="0" smtClean="0"/>
              <a:t>Think “chunks” of information:</a:t>
            </a:r>
          </a:p>
          <a:p>
            <a:pPr>
              <a:buFontTx/>
              <a:buChar char="•"/>
            </a:pPr>
            <a:r>
              <a:rPr lang="en-US" dirty="0" smtClean="0"/>
              <a:t>Bullets or bold – you don’t usually need both</a:t>
            </a:r>
          </a:p>
          <a:p>
            <a:pPr>
              <a:buFontTx/>
              <a:buChar char="•"/>
            </a:pPr>
            <a:r>
              <a:rPr lang="en-US" dirty="0" smtClean="0"/>
              <a:t>Spacing</a:t>
            </a:r>
          </a:p>
          <a:p>
            <a:pPr>
              <a:buFontTx/>
              <a:buChar char="•"/>
            </a:pPr>
            <a:r>
              <a:rPr lang="en-US" dirty="0" smtClean="0"/>
              <a:t>Can include links and other HTML, </a:t>
            </a:r>
            <a:r>
              <a:rPr lang="en-US" dirty="0" err="1" smtClean="0"/>
              <a:t>google</a:t>
            </a:r>
            <a:r>
              <a:rPr lang="en-US" dirty="0" smtClean="0"/>
              <a:t> maps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512" y="742950"/>
            <a:ext cx="6276975" cy="5372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4" name="Text Placeholder 3"/>
          <p:cNvSpPr>
            <a:spLocks noGrp="1"/>
          </p:cNvSpPr>
          <p:nvPr>
            <p:ph type="body" sz="half" idx="2"/>
          </p:nvPr>
        </p:nvSpPr>
        <p:spPr/>
        <p:txBody>
          <a:bodyPr/>
          <a:lstStyle/>
          <a:p>
            <a:pPr>
              <a:buFontTx/>
              <a:buChar char="•"/>
            </a:pPr>
            <a:r>
              <a:rPr lang="en-US" dirty="0" smtClean="0"/>
              <a:t>Search </a:t>
            </a:r>
          </a:p>
          <a:p>
            <a:pPr>
              <a:buFontTx/>
              <a:buChar char="•"/>
            </a:pPr>
            <a:r>
              <a:rPr lang="en-US" dirty="0" smtClean="0"/>
              <a:t>Choose from list</a:t>
            </a:r>
          </a:p>
          <a:p>
            <a:pPr>
              <a:buFontTx/>
              <a:buChar char="•"/>
            </a:pPr>
            <a:r>
              <a:rPr lang="en-US" dirty="0" smtClean="0"/>
              <a:t>Auto scan</a:t>
            </a:r>
          </a:p>
          <a:p>
            <a:pPr>
              <a:buFontTx/>
              <a:buChar char="•"/>
            </a:pPr>
            <a:r>
              <a:rPr lang="en-US" dirty="0" smtClean="0"/>
              <a:t>Add taxonomy for Industry/Topic; People or Companies; General; Geography</a:t>
            </a:r>
          </a:p>
          <a:p>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4697" r="4697"/>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7" y="457200"/>
            <a:ext cx="5325655" cy="899248"/>
          </a:xfrm>
        </p:spPr>
        <p:txBody>
          <a:bodyPr/>
          <a:lstStyle/>
          <a:p>
            <a:r>
              <a:rPr lang="en-US" dirty="0" smtClean="0"/>
              <a:t>Taxonomy vs. Profiles</a:t>
            </a:r>
            <a:endParaRPr lang="en-US" dirty="0"/>
          </a:p>
        </p:txBody>
      </p:sp>
      <p:sp>
        <p:nvSpPr>
          <p:cNvPr id="4" name="Text Placeholder 3"/>
          <p:cNvSpPr>
            <a:spLocks noGrp="1"/>
          </p:cNvSpPr>
          <p:nvPr>
            <p:ph type="body" sz="half" idx="2"/>
          </p:nvPr>
        </p:nvSpPr>
        <p:spPr>
          <a:xfrm>
            <a:off x="839788" y="1457460"/>
            <a:ext cx="4788953" cy="4411528"/>
          </a:xfrm>
        </p:spPr>
        <p:txBody>
          <a:bodyPr/>
          <a:lstStyle/>
          <a:p>
            <a:r>
              <a:rPr lang="en-US" dirty="0" smtClean="0"/>
              <a:t>Here’s how they look at top of a story.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528" r="11528"/>
          <a:stretch>
            <a:fillRect/>
          </a:stretch>
        </p:blipFill>
        <p:spPr>
          <a:xfrm>
            <a:off x="337919" y="1860331"/>
            <a:ext cx="6172200" cy="4662871"/>
          </a:xfrm>
        </p:spPr>
      </p:pic>
      <p:sp>
        <p:nvSpPr>
          <p:cNvPr id="6" name="TextBox 5"/>
          <p:cNvSpPr txBox="1"/>
          <p:nvPr/>
        </p:nvSpPr>
        <p:spPr>
          <a:xfrm>
            <a:off x="7357241" y="966952"/>
            <a:ext cx="2827283" cy="646331"/>
          </a:xfrm>
          <a:prstGeom prst="rect">
            <a:avLst/>
          </a:prstGeom>
          <a:noFill/>
        </p:spPr>
        <p:txBody>
          <a:bodyPr wrap="square" rtlCol="0">
            <a:spAutoFit/>
          </a:bodyPr>
          <a:lstStyle/>
          <a:p>
            <a:r>
              <a:rPr lang="en-US" dirty="0" smtClean="0"/>
              <a:t>Here’s what happens when you click on one: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241" y="1613283"/>
            <a:ext cx="2324100" cy="54768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pic>
        <p:nvPicPr>
          <p:cNvPr id="5" name="Picture Placeholder 4" descr="connections.png"/>
          <p:cNvPicPr>
            <a:picLocks noGrp="1" noChangeAspect="1"/>
          </p:cNvPicPr>
          <p:nvPr>
            <p:ph type="pic" idx="1"/>
          </p:nvPr>
        </p:nvPicPr>
        <p:blipFill>
          <a:blip r:embed="rId2"/>
          <a:srcRect l="-3092" r="-3092"/>
          <a:stretch>
            <a:fillRect/>
          </a:stretch>
        </p:blipFill>
        <p:spPr/>
      </p:pic>
      <p:sp>
        <p:nvSpPr>
          <p:cNvPr id="4" name="Text Placeholder 3"/>
          <p:cNvSpPr>
            <a:spLocks noGrp="1"/>
          </p:cNvSpPr>
          <p:nvPr>
            <p:ph type="body" sz="half" idx="2"/>
          </p:nvPr>
        </p:nvSpPr>
        <p:spPr/>
        <p:txBody>
          <a:bodyPr/>
          <a:lstStyle/>
          <a:p>
            <a:pPr>
              <a:buFontTx/>
              <a:buChar char="•"/>
            </a:pPr>
            <a:r>
              <a:rPr lang="en-US" dirty="0" smtClean="0"/>
              <a:t>Internal links (stories, photo galleries)</a:t>
            </a:r>
          </a:p>
          <a:p>
            <a:pPr>
              <a:buFontTx/>
              <a:buChar char="•"/>
            </a:pPr>
            <a:r>
              <a:rPr lang="en-US" dirty="0" smtClean="0"/>
              <a:t>External links</a:t>
            </a:r>
          </a:p>
          <a:p>
            <a:pPr>
              <a:buFontTx/>
              <a:buChar char="•"/>
            </a:pPr>
            <a:r>
              <a:rPr lang="en-US" dirty="0" smtClean="0"/>
              <a:t>Assets (</a:t>
            </a:r>
            <a:r>
              <a:rPr lang="en-US" dirty="0" err="1" smtClean="0"/>
              <a:t>PDFs</a:t>
            </a:r>
            <a:r>
              <a:rPr lang="en-US" dirty="0" smtClean="0"/>
              <a:t>, external photos)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Saxotech</a:t>
            </a:r>
            <a:r>
              <a:rPr lang="en-US" dirty="0" smtClean="0"/>
              <a:t> basics</a:t>
            </a:r>
            <a:endParaRPr lang="en-US" dirty="0"/>
          </a:p>
        </p:txBody>
      </p:sp>
      <p:pic>
        <p:nvPicPr>
          <p:cNvPr id="5" name="Picture Placeholder 4" descr="Saxo_mainwindow.jpg"/>
          <p:cNvPicPr>
            <a:picLocks noGrp="1" noChangeAspect="1"/>
          </p:cNvPicPr>
          <p:nvPr>
            <p:ph type="pic" idx="1"/>
          </p:nvPr>
        </p:nvPicPr>
        <p:blipFill>
          <a:blip r:embed="rId3"/>
          <a:srcRect t="-23472" b="-23472"/>
          <a:stretch>
            <a:fillRect/>
          </a:stretch>
        </p:blipFill>
        <p:spPr>
          <a:xfrm>
            <a:off x="5053293" y="568946"/>
            <a:ext cx="6172200" cy="4873625"/>
          </a:xfrm>
        </p:spPr>
      </p:pic>
      <p:sp>
        <p:nvSpPr>
          <p:cNvPr id="4" name="Text Placeholder 3"/>
          <p:cNvSpPr>
            <a:spLocks noGrp="1"/>
          </p:cNvSpPr>
          <p:nvPr>
            <p:ph type="body" sz="half" idx="2"/>
          </p:nvPr>
        </p:nvSpPr>
        <p:spPr/>
        <p:txBody>
          <a:bodyPr/>
          <a:lstStyle/>
          <a:p>
            <a:pPr>
              <a:buFontTx/>
              <a:buChar char="•"/>
            </a:pPr>
            <a:r>
              <a:rPr lang="en-US" sz="2000" dirty="0" smtClean="0"/>
              <a:t>Web-based system</a:t>
            </a:r>
          </a:p>
          <a:p>
            <a:pPr>
              <a:buFontTx/>
              <a:buChar char="•"/>
            </a:pPr>
            <a:r>
              <a:rPr lang="en-US" sz="2000" dirty="0" err="1" smtClean="0"/>
              <a:t>Cacheing</a:t>
            </a:r>
            <a:r>
              <a:rPr lang="en-US" sz="2000" dirty="0" smtClean="0"/>
              <a:t> stories/ photos</a:t>
            </a:r>
          </a:p>
          <a:p>
            <a:pPr>
              <a:buFontTx/>
              <a:buChar char="•"/>
            </a:pPr>
            <a:r>
              <a:rPr lang="en-US" sz="2000" dirty="0" smtClean="0"/>
              <a:t>Saving </a:t>
            </a:r>
          </a:p>
          <a:p>
            <a:pPr>
              <a:buFontTx/>
              <a:buChar char="•"/>
            </a:pPr>
            <a:r>
              <a:rPr lang="en-US" sz="2000" dirty="0" smtClean="0"/>
              <a:t>Searching</a:t>
            </a:r>
          </a:p>
          <a:p>
            <a:pPr>
              <a:buFontTx/>
              <a:buChar char="•"/>
            </a:pPr>
            <a:r>
              <a:rPr lang="en-US" sz="2000" dirty="0" smtClean="0"/>
              <a:t>Categories, profiles and taxonomy</a:t>
            </a: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465519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galleries</a:t>
            </a:r>
            <a:endParaRPr lang="en-US" dirty="0"/>
          </a:p>
        </p:txBody>
      </p:sp>
      <p:pic>
        <p:nvPicPr>
          <p:cNvPr id="5" name="Picture Placeholder 4" descr="FirefoxScreenSnapz225.png"/>
          <p:cNvPicPr>
            <a:picLocks noGrp="1" noChangeAspect="1"/>
          </p:cNvPicPr>
          <p:nvPr>
            <p:ph type="pic" idx="1"/>
          </p:nvPr>
        </p:nvPicPr>
        <p:blipFill>
          <a:blip r:embed="rId2"/>
          <a:srcRect l="-14753" r="-14753"/>
          <a:stretch>
            <a:fillRect/>
          </a:stretch>
        </p:blipFill>
        <p:spPr/>
      </p:pic>
      <p:sp>
        <p:nvSpPr>
          <p:cNvPr id="4" name="Text Placeholder 3"/>
          <p:cNvSpPr>
            <a:spLocks noGrp="1"/>
          </p:cNvSpPr>
          <p:nvPr>
            <p:ph type="body" sz="half" idx="2"/>
          </p:nvPr>
        </p:nvSpPr>
        <p:spPr/>
        <p:txBody>
          <a:bodyPr/>
          <a:lstStyle/>
          <a:p>
            <a:r>
              <a:rPr lang="en-US" dirty="0" smtClean="0"/>
              <a:t>To create a new gallery, go to NEW GALLERY out of the EDITORIAL tab.</a:t>
            </a:r>
          </a:p>
          <a:p>
            <a:r>
              <a:rPr lang="en-US" dirty="0" smtClean="0"/>
              <a:t>To edit a gallery, go to GALLERIES to find ones done already.</a:t>
            </a:r>
          </a:p>
          <a:p>
            <a:endParaRPr lang="en-US" dirty="0" smtClean="0"/>
          </a:p>
        </p:txBody>
      </p:sp>
    </p:spTree>
    <p:extLst>
      <p:ext uri="{BB962C8B-B14F-4D97-AF65-F5344CB8AC3E}">
        <p14:creationId xmlns:p14="http://schemas.microsoft.com/office/powerpoint/2010/main" val="420793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Galleries</a:t>
            </a:r>
            <a:endParaRPr lang="en-US" dirty="0"/>
          </a:p>
        </p:txBody>
      </p:sp>
      <p:pic>
        <p:nvPicPr>
          <p:cNvPr id="5" name="Picture Placeholder 4" descr="Gallery properties.png"/>
          <p:cNvPicPr>
            <a:picLocks noGrp="1" noChangeAspect="1"/>
          </p:cNvPicPr>
          <p:nvPr>
            <p:ph type="pic" idx="1"/>
          </p:nvPr>
        </p:nvPicPr>
        <p:blipFill>
          <a:blip r:embed="rId2"/>
          <a:srcRect t="-14295" b="-14295"/>
          <a:stretch>
            <a:fillRect/>
          </a:stretch>
        </p:blipFill>
        <p:spPr>
          <a:xfrm>
            <a:off x="3637033" y="-233433"/>
            <a:ext cx="7718355" cy="6094483"/>
          </a:xfrm>
        </p:spPr>
      </p:pic>
      <p:sp>
        <p:nvSpPr>
          <p:cNvPr id="4" name="Text Placeholder 3"/>
          <p:cNvSpPr>
            <a:spLocks noGrp="1"/>
          </p:cNvSpPr>
          <p:nvPr>
            <p:ph type="body" sz="half" idx="2"/>
          </p:nvPr>
        </p:nvSpPr>
        <p:spPr>
          <a:xfrm>
            <a:off x="839789" y="2057400"/>
            <a:ext cx="2551890" cy="3811588"/>
          </a:xfrm>
        </p:spPr>
        <p:txBody>
          <a:bodyPr/>
          <a:lstStyle/>
          <a:p>
            <a:pPr>
              <a:buFontTx/>
              <a:buChar char="•"/>
            </a:pPr>
            <a:r>
              <a:rPr lang="en-US" dirty="0" err="1" smtClean="0"/>
              <a:t>Unpublish</a:t>
            </a:r>
            <a:r>
              <a:rPr lang="en-US" dirty="0" smtClean="0"/>
              <a:t> </a:t>
            </a:r>
            <a:r>
              <a:rPr lang="en-US" dirty="0" err="1" smtClean="0"/>
              <a:t>til</a:t>
            </a:r>
            <a:r>
              <a:rPr lang="en-US" dirty="0" smtClean="0"/>
              <a:t> its ready to go</a:t>
            </a:r>
          </a:p>
          <a:p>
            <a:pPr>
              <a:buFontTx/>
              <a:buChar char="•"/>
            </a:pPr>
            <a:r>
              <a:rPr lang="en-US" dirty="0" smtClean="0"/>
              <a:t>Add a description that will appear on the standalone gallery page</a:t>
            </a:r>
          </a:p>
          <a:p>
            <a:pPr>
              <a:buFontTx/>
              <a:buChar char="•"/>
            </a:pPr>
            <a:r>
              <a:rPr lang="en-US" dirty="0" smtClean="0"/>
              <a:t>Add taxonomy as you do to a story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14691"/>
          </a:xfrm>
        </p:spPr>
        <p:txBody>
          <a:bodyPr/>
          <a:lstStyle/>
          <a:p>
            <a:r>
              <a:rPr lang="en-US" dirty="0" smtClean="0"/>
              <a:t>Add images</a:t>
            </a:r>
            <a:endParaRPr lang="en-US" dirty="0"/>
          </a:p>
        </p:txBody>
      </p:sp>
      <p:pic>
        <p:nvPicPr>
          <p:cNvPr id="5" name="Picture Placeholder 4" descr="gallery_photoadd.png"/>
          <p:cNvPicPr>
            <a:picLocks noGrp="1" noChangeAspect="1"/>
          </p:cNvPicPr>
          <p:nvPr>
            <p:ph type="pic" idx="1"/>
          </p:nvPr>
        </p:nvPicPr>
        <p:blipFill>
          <a:blip r:embed="rId2"/>
          <a:srcRect t="-24685" b="-24685"/>
          <a:stretch>
            <a:fillRect/>
          </a:stretch>
        </p:blipFill>
        <p:spPr>
          <a:xfrm>
            <a:off x="3622600" y="-187252"/>
            <a:ext cx="8281229" cy="6538933"/>
          </a:xfrm>
        </p:spPr>
      </p:pic>
      <p:sp>
        <p:nvSpPr>
          <p:cNvPr id="4" name="Text Placeholder 3"/>
          <p:cNvSpPr>
            <a:spLocks noGrp="1"/>
          </p:cNvSpPr>
          <p:nvPr>
            <p:ph type="body" sz="half" idx="2"/>
          </p:nvPr>
        </p:nvSpPr>
        <p:spPr>
          <a:xfrm>
            <a:off x="839788" y="1558472"/>
            <a:ext cx="2652919" cy="4310516"/>
          </a:xfrm>
        </p:spPr>
        <p:txBody>
          <a:bodyPr>
            <a:normAutofit/>
          </a:bodyPr>
          <a:lstStyle/>
          <a:p>
            <a:pPr>
              <a:buFontTx/>
              <a:buChar char="•"/>
            </a:pPr>
            <a:r>
              <a:rPr lang="en-US" dirty="0" smtClean="0"/>
              <a:t>Best to add images one by one, not batch</a:t>
            </a:r>
          </a:p>
          <a:p>
            <a:pPr>
              <a:buFontTx/>
              <a:buChar char="•"/>
            </a:pPr>
            <a:r>
              <a:rPr lang="en-US" dirty="0" smtClean="0"/>
              <a:t> If there is IPTC information on images, you can pull it in automatically here by clicking the bottom three checkboxes</a:t>
            </a:r>
          </a:p>
          <a:p>
            <a:pPr>
              <a:buFontTx/>
              <a:buChar char="•"/>
            </a:pPr>
            <a:r>
              <a:rPr lang="en-US" dirty="0" smtClean="0"/>
              <a:t>The byline will be picked up in subsequent photos. Just don’t close this window before you are done</a:t>
            </a:r>
          </a:p>
          <a:p>
            <a:pPr>
              <a:buFontTx/>
              <a:buChar char="•"/>
            </a:pPr>
            <a:r>
              <a:rPr lang="en-US" dirty="0" smtClean="0"/>
              <a:t>Move images around or delete them where necessary BEFORE you save. </a:t>
            </a:r>
          </a:p>
          <a:p>
            <a:pPr>
              <a:buFontTx/>
              <a:buChar char="•"/>
            </a:pPr>
            <a:r>
              <a:rPr lang="en-US" dirty="0" smtClean="0"/>
              <a:t>Be sure to SAVE at the top when you are done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galleryimages.png"/>
          <p:cNvPicPr>
            <a:picLocks noGrp="1" noChangeAspect="1"/>
          </p:cNvPicPr>
          <p:nvPr>
            <p:ph type="pic" idx="1"/>
          </p:nvPr>
        </p:nvPicPr>
        <p:blipFill>
          <a:blip r:embed="rId2"/>
          <a:srcRect t="-149235" b="-149235"/>
          <a:stretch>
            <a:fillRect/>
          </a:stretch>
        </p:blipFill>
        <p:spPr>
          <a:xfrm>
            <a:off x="245355" y="-2929441"/>
            <a:ext cx="11110033" cy="8790491"/>
          </a:xfrm>
        </p:spPr>
      </p:pic>
      <p:sp>
        <p:nvSpPr>
          <p:cNvPr id="4" name="Text Placeholder 3"/>
          <p:cNvSpPr>
            <a:spLocks noGrp="1"/>
          </p:cNvSpPr>
          <p:nvPr>
            <p:ph type="body" sz="half" idx="2"/>
          </p:nvPr>
        </p:nvSpPr>
        <p:spPr>
          <a:xfrm>
            <a:off x="909258" y="2943780"/>
            <a:ext cx="10160602" cy="2925207"/>
          </a:xfrm>
        </p:spPr>
        <p:txBody>
          <a:bodyPr/>
          <a:lstStyle/>
          <a:p>
            <a:endParaRPr lang="en-US" dirty="0"/>
          </a:p>
        </p:txBody>
      </p:sp>
      <p:sp>
        <p:nvSpPr>
          <p:cNvPr id="6" name="Up Arrow 5"/>
          <p:cNvSpPr/>
          <p:nvPr/>
        </p:nvSpPr>
        <p:spPr>
          <a:xfrm>
            <a:off x="428243" y="1742652"/>
            <a:ext cx="177204" cy="90086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3010" y="2569673"/>
            <a:ext cx="2938632" cy="871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image to edit it</a:t>
            </a:r>
            <a:endParaRPr lang="en-US" dirty="0"/>
          </a:p>
        </p:txBody>
      </p:sp>
      <p:sp>
        <p:nvSpPr>
          <p:cNvPr id="8" name="Up Arrow 7"/>
          <p:cNvSpPr/>
          <p:nvPr/>
        </p:nvSpPr>
        <p:spPr>
          <a:xfrm>
            <a:off x="10853741" y="1890334"/>
            <a:ext cx="251039" cy="165404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037401" y="3455768"/>
            <a:ext cx="2111680" cy="1270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Delete image here</a:t>
            </a:r>
            <a:endParaRPr lang="en-US" dirty="0"/>
          </a:p>
        </p:txBody>
      </p:sp>
      <p:sp>
        <p:nvSpPr>
          <p:cNvPr id="10" name="Left-Up Arrow 9"/>
          <p:cNvSpPr/>
          <p:nvPr/>
        </p:nvSpPr>
        <p:spPr>
          <a:xfrm>
            <a:off x="7472099" y="930399"/>
            <a:ext cx="767884" cy="1683579"/>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8196" y="2156163"/>
            <a:ext cx="1668670" cy="14029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new images here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796604" cy="1152538"/>
          </a:xfrm>
        </p:spPr>
        <p:txBody>
          <a:bodyPr/>
          <a:lstStyle/>
          <a:p>
            <a:r>
              <a:rPr lang="en-US" dirty="0" smtClean="0"/>
              <a:t>Add gallery to story in internal links (from Connections)</a:t>
            </a:r>
            <a:endParaRPr lang="en-US" dirty="0"/>
          </a:p>
        </p:txBody>
      </p:sp>
      <p:pic>
        <p:nvPicPr>
          <p:cNvPr id="5" name="Picture Placeholder 4" descr="addgallerylink.png"/>
          <p:cNvPicPr>
            <a:picLocks noGrp="1" noChangeAspect="1"/>
          </p:cNvPicPr>
          <p:nvPr>
            <p:ph type="pic" idx="1"/>
          </p:nvPr>
        </p:nvPicPr>
        <p:blipFill>
          <a:blip r:embed="rId2"/>
          <a:srcRect t="-75771" b="-75771"/>
          <a:stretch>
            <a:fillRect/>
          </a:stretch>
        </p:blipFill>
        <p:spPr>
          <a:xfrm>
            <a:off x="812184" y="0"/>
            <a:ext cx="10774369" cy="8927326"/>
          </a:xfrm>
        </p:spPr>
      </p:pic>
      <p:sp>
        <p:nvSpPr>
          <p:cNvPr id="4" name="Text Placeholder 3"/>
          <p:cNvSpPr>
            <a:spLocks noGrp="1"/>
          </p:cNvSpPr>
          <p:nvPr>
            <p:ph type="body" sz="half" idx="2"/>
          </p:nvPr>
        </p:nvSpPr>
        <p:spPr>
          <a:xfrm>
            <a:off x="839788" y="2057400"/>
            <a:ext cx="11352212" cy="3811588"/>
          </a:xfrm>
        </p:spPr>
        <p:txBody>
          <a:bodyPr/>
          <a:lstStyle/>
          <a:p>
            <a:r>
              <a:rPr lang="en-US" dirty="0" smtClean="0"/>
              <a:t>* Search for gallery by changing type to PHOTO GALLERY, changing search interval, using text search box, or narrowing by profile or category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855672" cy="1600200"/>
          </a:xfrm>
        </p:spPr>
        <p:txBody>
          <a:bodyPr/>
          <a:lstStyle/>
          <a:p>
            <a:r>
              <a:rPr lang="en-US" dirty="0" smtClean="0"/>
              <a:t>Once you find your gallery, click box and apply connections</a:t>
            </a:r>
            <a:endParaRPr lang="en-US" dirty="0"/>
          </a:p>
        </p:txBody>
      </p:sp>
      <p:pic>
        <p:nvPicPr>
          <p:cNvPr id="5" name="Picture Placeholder 4" descr="gallery_applyconnections.png"/>
          <p:cNvPicPr>
            <a:picLocks noGrp="1" noChangeAspect="1"/>
          </p:cNvPicPr>
          <p:nvPr>
            <p:ph type="pic" idx="1"/>
          </p:nvPr>
        </p:nvPicPr>
        <p:blipFill>
          <a:blip r:embed="rId2"/>
          <a:srcRect t="-75771" b="-75771"/>
          <a:stretch>
            <a:fillRect/>
          </a:stretch>
        </p:blipFill>
        <p:spPr>
          <a:xfrm>
            <a:off x="1137059" y="0"/>
            <a:ext cx="10484135" cy="8278368"/>
          </a:xfrm>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186774" cy="1600200"/>
          </a:xfrm>
        </p:spPr>
        <p:txBody>
          <a:bodyPr/>
          <a:lstStyle/>
          <a:p>
            <a:r>
              <a:rPr lang="en-US" dirty="0" smtClean="0"/>
              <a:t>What you will be able to do after today</a:t>
            </a:r>
            <a:br>
              <a:rPr lang="en-US" dirty="0" smtClean="0"/>
            </a:br>
            <a:endParaRPr lang="en-US" dirty="0"/>
          </a:p>
        </p:txBody>
      </p:sp>
      <p:sp>
        <p:nvSpPr>
          <p:cNvPr id="4" name="Text Placeholder 3"/>
          <p:cNvSpPr>
            <a:spLocks noGrp="1"/>
          </p:cNvSpPr>
          <p:nvPr>
            <p:ph type="body" sz="half" idx="2"/>
          </p:nvPr>
        </p:nvSpPr>
        <p:spPr>
          <a:xfrm>
            <a:off x="839789" y="2057400"/>
            <a:ext cx="10605320" cy="4104338"/>
          </a:xfrm>
        </p:spPr>
        <p:txBody>
          <a:bodyPr>
            <a:normAutofit/>
          </a:bodyPr>
          <a:lstStyle/>
          <a:p>
            <a:pPr>
              <a:buFontTx/>
              <a:buChar char="•"/>
            </a:pPr>
            <a:r>
              <a:rPr lang="en-US" sz="2400" dirty="0" smtClean="0"/>
              <a:t>Sign in to </a:t>
            </a:r>
            <a:r>
              <a:rPr lang="en-US" sz="2400" dirty="0" err="1" smtClean="0"/>
              <a:t>Saxotech</a:t>
            </a:r>
            <a:endParaRPr lang="en-US" sz="2400" dirty="0" smtClean="0"/>
          </a:p>
          <a:p>
            <a:pPr>
              <a:buFontTx/>
              <a:buChar char="•"/>
            </a:pPr>
            <a:r>
              <a:rPr lang="en-US" sz="2400" dirty="0" smtClean="0"/>
              <a:t>Create a story, with the proper category, access control and publish time and date</a:t>
            </a:r>
          </a:p>
          <a:p>
            <a:pPr>
              <a:buFontTx/>
              <a:buChar char="•"/>
            </a:pPr>
            <a:r>
              <a:rPr lang="en-US" sz="2400" dirty="0" smtClean="0"/>
              <a:t>Edit, preview, </a:t>
            </a:r>
            <a:r>
              <a:rPr lang="en-US" sz="2400" dirty="0" err="1" smtClean="0"/>
              <a:t>recache</a:t>
            </a:r>
            <a:r>
              <a:rPr lang="en-US" sz="2400" dirty="0" smtClean="0"/>
              <a:t> and find a story in </a:t>
            </a:r>
            <a:r>
              <a:rPr lang="en-US" sz="2400" dirty="0" err="1" smtClean="0"/>
              <a:t>Saxotech</a:t>
            </a:r>
            <a:endParaRPr lang="en-US" sz="2400" dirty="0" smtClean="0"/>
          </a:p>
          <a:p>
            <a:pPr>
              <a:buFontTx/>
              <a:buChar char="•"/>
            </a:pPr>
            <a:r>
              <a:rPr lang="en-US" sz="2400" dirty="0" smtClean="0"/>
              <a:t>Write a headline, net headline and SEO headline</a:t>
            </a:r>
          </a:p>
          <a:p>
            <a:pPr>
              <a:buFontTx/>
              <a:buChar char="•"/>
            </a:pPr>
            <a:r>
              <a:rPr lang="en-US" sz="2400" dirty="0" smtClean="0"/>
              <a:t>Basic HTML</a:t>
            </a:r>
          </a:p>
          <a:p>
            <a:pPr>
              <a:buFontTx/>
              <a:buChar char="•"/>
            </a:pPr>
            <a:r>
              <a:rPr lang="en-US" sz="2400" dirty="0" smtClean="0"/>
              <a:t>Extra fields: Fact boxes, email newsletter fields, source URL, video IDs</a:t>
            </a:r>
          </a:p>
          <a:p>
            <a:pPr>
              <a:buFontTx/>
              <a:buChar char="•"/>
            </a:pPr>
            <a:r>
              <a:rPr lang="en-US" sz="2400" dirty="0" smtClean="0"/>
              <a:t>Add taxonomy properly</a:t>
            </a:r>
          </a:p>
          <a:p>
            <a:pPr>
              <a:buFontTx/>
              <a:buChar char="•"/>
            </a:pPr>
            <a:r>
              <a:rPr lang="en-US" sz="2400" dirty="0" smtClean="0"/>
              <a:t>Linking</a:t>
            </a:r>
          </a:p>
          <a:p>
            <a:endParaRPr lang="en-US" sz="2400" dirty="0"/>
          </a:p>
        </p:txBody>
      </p:sp>
    </p:spTree>
    <p:extLst>
      <p:ext uri="{BB962C8B-B14F-4D97-AF65-F5344CB8AC3E}">
        <p14:creationId xmlns:p14="http://schemas.microsoft.com/office/powerpoint/2010/main" val="420793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to </a:t>
            </a:r>
            <a:r>
              <a:rPr lang="en-US" dirty="0" err="1" smtClean="0"/>
              <a:t>Saxotech</a:t>
            </a:r>
            <a:endParaRPr lang="en-US" dirty="0"/>
          </a:p>
        </p:txBody>
      </p:sp>
      <p:sp>
        <p:nvSpPr>
          <p:cNvPr id="4" name="Text Placeholder 3"/>
          <p:cNvSpPr>
            <a:spLocks noGrp="1"/>
          </p:cNvSpPr>
          <p:nvPr>
            <p:ph type="body" sz="half" idx="2"/>
          </p:nvPr>
        </p:nvSpPr>
        <p:spPr/>
        <p:txBody>
          <a:bodyPr/>
          <a:lstStyle/>
          <a:p>
            <a:r>
              <a:rPr lang="en-US" b="1" dirty="0" smtClean="0"/>
              <a:t>The website:</a:t>
            </a:r>
          </a:p>
          <a:p>
            <a:r>
              <a:rPr lang="en-US" b="1" dirty="0" smtClean="0"/>
              <a:t>http://edit.crainscleveland.com/red</a:t>
            </a:r>
            <a:endParaRPr lang="en-US" dirty="0"/>
          </a:p>
          <a:p>
            <a:r>
              <a:rPr lang="en-US" b="1" dirty="0" smtClean="0"/>
              <a:t>User name and password:</a:t>
            </a:r>
          </a:p>
          <a:p>
            <a:r>
              <a:rPr lang="en-US" dirty="0" smtClean="0"/>
              <a:t>If you don’t know what this is, talk with Nancy, Craig or Damon</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6198" r="16198"/>
          <a:stretch>
            <a:fillRect/>
          </a:stretch>
        </p:blipFill>
        <p:spPr/>
      </p:pic>
    </p:spTree>
    <p:extLst>
      <p:ext uri="{BB962C8B-B14F-4D97-AF65-F5344CB8AC3E}">
        <p14:creationId xmlns:p14="http://schemas.microsoft.com/office/powerpoint/2010/main" val="187805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7372403" cy="639503"/>
          </a:xfrm>
        </p:spPr>
        <p:txBody>
          <a:bodyPr/>
          <a:lstStyle/>
          <a:p>
            <a:r>
              <a:rPr lang="en-US" dirty="0" smtClean="0"/>
              <a:t>Navigating </a:t>
            </a:r>
            <a:r>
              <a:rPr lang="en-US" dirty="0" err="1" smtClean="0"/>
              <a:t>Saxotech</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827156" y="1191008"/>
            <a:ext cx="9766425" cy="5415852"/>
          </a:xfrm>
          <a:prstGeom prst="rect">
            <a:avLst/>
          </a:prstGeom>
        </p:spPr>
      </p:pic>
    </p:spTree>
    <p:extLst>
      <p:ext uri="{BB962C8B-B14F-4D97-AF65-F5344CB8AC3E}">
        <p14:creationId xmlns:p14="http://schemas.microsoft.com/office/powerpoint/2010/main" val="420793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your preferences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32252"/>
          <a:stretch/>
        </p:blipFill>
        <p:spPr>
          <a:xfrm>
            <a:off x="5125795" y="3469213"/>
            <a:ext cx="3413477" cy="1901572"/>
          </a:xfrm>
        </p:spPr>
      </p:pic>
      <p:sp>
        <p:nvSpPr>
          <p:cNvPr id="4" name="Text Placeholder 3"/>
          <p:cNvSpPr>
            <a:spLocks noGrp="1"/>
          </p:cNvSpPr>
          <p:nvPr>
            <p:ph type="body" sz="half" idx="2"/>
          </p:nvPr>
        </p:nvSpPr>
        <p:spPr/>
        <p:txBody>
          <a:bodyPr>
            <a:normAutofit lnSpcReduction="10000"/>
          </a:bodyPr>
          <a:lstStyle/>
          <a:p>
            <a:r>
              <a:rPr lang="en-US" dirty="0" smtClean="0"/>
              <a:t>Edit story: Properties:</a:t>
            </a:r>
          </a:p>
          <a:p>
            <a:pPr marL="285750" indent="-285750">
              <a:buFont typeface="Arial" panose="020B0604020202020204" pitchFamily="34" charset="0"/>
              <a:buChar char="•"/>
            </a:pPr>
            <a:r>
              <a:rPr lang="en-US" dirty="0" smtClean="0"/>
              <a:t>Use tomorrow’s date after:</a:t>
            </a:r>
          </a:p>
          <a:p>
            <a:pPr marL="742950" lvl="1" indent="-285750">
              <a:buFont typeface="Arial" panose="020B0604020202020204" pitchFamily="34" charset="0"/>
              <a:buChar char="•"/>
            </a:pPr>
            <a:r>
              <a:rPr lang="en-US" dirty="0" smtClean="0"/>
              <a:t>23: 59</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Default category (this is the category that will come up when you create a new story):</a:t>
            </a:r>
          </a:p>
          <a:p>
            <a:pPr marL="742950" lvl="1" indent="-285750">
              <a:buFont typeface="Arial" panose="020B0604020202020204" pitchFamily="34" charset="0"/>
              <a:buChar char="•"/>
            </a:pPr>
            <a:r>
              <a:rPr lang="en-US" dirty="0" smtClean="0"/>
              <a:t>Crain’s Cleveland News for news stories</a:t>
            </a:r>
          </a:p>
          <a:p>
            <a:pPr marL="742950" lvl="1" indent="-285750">
              <a:buFont typeface="Arial" panose="020B0604020202020204" pitchFamily="34" charset="0"/>
              <a:buChar char="•"/>
            </a:pPr>
            <a:r>
              <a:rPr lang="en-US" dirty="0" smtClean="0"/>
              <a:t>Blog for blogs</a:t>
            </a:r>
          </a:p>
          <a:p>
            <a:pPr marL="742950" lvl="1" indent="-285750">
              <a:buFont typeface="Arial" panose="020B0604020202020204" pitchFamily="34" charset="0"/>
              <a:buChar char="•"/>
            </a:pPr>
            <a:r>
              <a:rPr lang="en-US" dirty="0" smtClean="0"/>
              <a:t>Default single sale: METERED</a:t>
            </a:r>
          </a:p>
          <a:p>
            <a:pPr marL="742950" lvl="1" indent="-285750">
              <a:buFont typeface="Arial" panose="020B0604020202020204" pitchFamily="34" charset="0"/>
              <a:buChar char="•"/>
            </a:pPr>
            <a:endParaRPr lang="en-US" dirty="0"/>
          </a:p>
          <a:p>
            <a:r>
              <a:rPr lang="en-US" dirty="0" smtClean="0"/>
              <a:t>Edit story: General</a:t>
            </a:r>
          </a:p>
          <a:p>
            <a:r>
              <a:rPr lang="en-US" dirty="0" smtClean="0"/>
              <a:t>* Enable draft on stories: Check, save draft interval in minutes – put 5 or 10 in this box</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24" t="-50786" r="2024" b="50786"/>
          <a:stretch/>
        </p:blipFill>
        <p:spPr>
          <a:xfrm>
            <a:off x="4900207" y="-1446486"/>
            <a:ext cx="7278130" cy="3807372"/>
          </a:xfrm>
          <a:prstGeom prst="rect">
            <a:avLst/>
          </a:prstGeom>
        </p:spPr>
      </p:pic>
      <p:sp>
        <p:nvSpPr>
          <p:cNvPr id="9" name="Oval Callout 8"/>
          <p:cNvSpPr/>
          <p:nvPr/>
        </p:nvSpPr>
        <p:spPr>
          <a:xfrm>
            <a:off x="11750566" y="935421"/>
            <a:ext cx="441434" cy="399393"/>
          </a:xfrm>
          <a:prstGeom prst="wedgeEllipseCallout">
            <a:avLst>
              <a:gd name="adj1" fmla="val -466071"/>
              <a:gd name="adj2" fmla="val 31776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879724" y="2585545"/>
            <a:ext cx="2091559" cy="1200329"/>
          </a:xfrm>
          <a:prstGeom prst="rect">
            <a:avLst/>
          </a:prstGeom>
          <a:noFill/>
        </p:spPr>
        <p:txBody>
          <a:bodyPr wrap="square" rtlCol="0">
            <a:spAutoFit/>
          </a:bodyPr>
          <a:lstStyle/>
          <a:p>
            <a:r>
              <a:rPr lang="en-US" dirty="0" smtClean="0"/>
              <a:t>To change preferences, click on the preferences tab in the navigation</a:t>
            </a:r>
            <a:endParaRPr lang="en-US" dirty="0"/>
          </a:p>
        </p:txBody>
      </p:sp>
    </p:spTree>
    <p:extLst>
      <p:ext uri="{BB962C8B-B14F-4D97-AF65-F5344CB8AC3E}">
        <p14:creationId xmlns:p14="http://schemas.microsoft.com/office/powerpoint/2010/main" val="34666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115" y="2636175"/>
            <a:ext cx="10648619" cy="610642"/>
          </a:xfrm>
        </p:spPr>
        <p:txBody>
          <a:bodyPr/>
          <a:lstStyle/>
          <a:p>
            <a:r>
              <a:rPr lang="en-US" dirty="0" smtClean="0"/>
              <a:t>Searching / filtering for a story</a:t>
            </a:r>
            <a:endParaRPr lang="en-US" dirty="0"/>
          </a:p>
        </p:txBody>
      </p:sp>
      <p:pic>
        <p:nvPicPr>
          <p:cNvPr id="5" name="Picture Placeholder 4" descr="Saxo_filtering.jpg"/>
          <p:cNvPicPr>
            <a:picLocks noGrp="1" noChangeAspect="1"/>
          </p:cNvPicPr>
          <p:nvPr>
            <p:ph type="pic" idx="1"/>
          </p:nvPr>
        </p:nvPicPr>
        <p:blipFill>
          <a:blip r:embed="rId2"/>
          <a:srcRect t="-210440" b="-210440"/>
          <a:stretch>
            <a:fillRect/>
          </a:stretch>
        </p:blipFill>
        <p:spPr>
          <a:xfrm>
            <a:off x="837091" y="-1933659"/>
            <a:ext cx="10760613" cy="7200718"/>
          </a:xfrm>
        </p:spPr>
      </p:pic>
      <p:sp>
        <p:nvSpPr>
          <p:cNvPr id="4" name="Text Placeholder 3"/>
          <p:cNvSpPr>
            <a:spLocks noGrp="1"/>
          </p:cNvSpPr>
          <p:nvPr>
            <p:ph type="body" sz="half" idx="2"/>
          </p:nvPr>
        </p:nvSpPr>
        <p:spPr>
          <a:xfrm>
            <a:off x="779363" y="3636436"/>
            <a:ext cx="10867804" cy="2669606"/>
          </a:xfrm>
        </p:spPr>
        <p:txBody>
          <a:bodyPr/>
          <a:lstStyle/>
          <a:p>
            <a:r>
              <a:rPr lang="en-US" dirty="0" smtClean="0"/>
              <a:t>You can search for a story several ways: </a:t>
            </a:r>
          </a:p>
          <a:p>
            <a:pPr>
              <a:buFontTx/>
              <a:buChar char="•"/>
            </a:pPr>
            <a:r>
              <a:rPr lang="en-US" dirty="0" smtClean="0"/>
              <a:t>Status: Published, unpublished</a:t>
            </a:r>
          </a:p>
          <a:p>
            <a:pPr>
              <a:buFontTx/>
              <a:buChar char="•"/>
            </a:pPr>
            <a:r>
              <a:rPr lang="en-US" dirty="0" smtClean="0"/>
              <a:t>Date: A range or exact date. Do not use ALL unless you have narrowed the search</a:t>
            </a:r>
          </a:p>
          <a:p>
            <a:pPr>
              <a:buFontTx/>
              <a:buChar char="•"/>
            </a:pPr>
            <a:r>
              <a:rPr lang="en-US" dirty="0" smtClean="0"/>
              <a:t>Category: Narrows based on category, like News, AWARD40, etc.</a:t>
            </a:r>
          </a:p>
          <a:p>
            <a:pPr>
              <a:buFontTx/>
              <a:buChar char="•"/>
            </a:pPr>
            <a:r>
              <a:rPr lang="en-US" dirty="0" smtClean="0"/>
              <a:t>Profile: This is how you sort for newsletters and to see how stories appear in a particular way</a:t>
            </a:r>
            <a:endParaRPr lang="en-US" dirty="0"/>
          </a:p>
        </p:txBody>
      </p:sp>
    </p:spTree>
    <p:extLst>
      <p:ext uri="{BB962C8B-B14F-4D97-AF65-F5344CB8AC3E}">
        <p14:creationId xmlns:p14="http://schemas.microsoft.com/office/powerpoint/2010/main" val="420793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and </a:t>
            </a:r>
            <a:r>
              <a:rPr lang="en-US" dirty="0" err="1" smtClean="0"/>
              <a:t>recaching</a:t>
            </a:r>
            <a:r>
              <a:rPr lang="en-US" dirty="0" smtClean="0"/>
              <a:t> stories</a:t>
            </a:r>
            <a:endParaRPr lang="en-US" dirty="0"/>
          </a:p>
        </p:txBody>
      </p:sp>
      <p:sp>
        <p:nvSpPr>
          <p:cNvPr id="3" name="TextBox 2"/>
          <p:cNvSpPr txBox="1"/>
          <p:nvPr/>
        </p:nvSpPr>
        <p:spPr>
          <a:xfrm>
            <a:off x="678336" y="1572903"/>
            <a:ext cx="10680177" cy="3139321"/>
          </a:xfrm>
          <a:prstGeom prst="rect">
            <a:avLst/>
          </a:prstGeom>
          <a:noFill/>
        </p:spPr>
        <p:txBody>
          <a:bodyPr wrap="square" rtlCol="0">
            <a:spAutoFit/>
          </a:bodyPr>
          <a:lstStyle/>
          <a:p>
            <a:r>
              <a:rPr lang="en-US" dirty="0" smtClean="0"/>
              <a:t>Stories and section fronts are built on the fly from the database. The information is not retrieved from the database every time a user requests a page. Instead, it is cached on the web server. This means that changes you make to stories might not appear immediately.</a:t>
            </a:r>
          </a:p>
          <a:p>
            <a:endParaRPr lang="en-US" dirty="0" smtClean="0"/>
          </a:p>
          <a:p>
            <a:r>
              <a:rPr lang="en-US" dirty="0" smtClean="0"/>
              <a:t>It is possible to force an update of the page if you need changes to appear immediately. You can force the update of stories and section fronts with stories from the story list. Section fronts without stories have to be rebuilt from the categories page.</a:t>
            </a:r>
          </a:p>
          <a:p>
            <a:endParaRPr lang="en-US" dirty="0" smtClean="0"/>
          </a:p>
          <a:p>
            <a:r>
              <a:rPr lang="en-US" dirty="0" smtClean="0"/>
              <a:t>Editor’s sidebar: Find it here --- </a:t>
            </a:r>
            <a:r>
              <a:rPr lang="en-US" dirty="0" smtClean="0">
                <a:hlinkClick r:id="rId2"/>
              </a:rPr>
              <a:t>https://cis.zendesk.com/hc/en-us/articles/200314916-Editor-Sidebar</a:t>
            </a:r>
            <a:endParaRPr lang="en-US" dirty="0" smtClean="0"/>
          </a:p>
          <a:p>
            <a:endParaRPr lang="en-US" dirty="0" smtClean="0"/>
          </a:p>
          <a:p>
            <a:endParaRPr lang="en-US" dirty="0"/>
          </a:p>
        </p:txBody>
      </p:sp>
    </p:spTree>
    <p:extLst>
      <p:ext uri="{BB962C8B-B14F-4D97-AF65-F5344CB8AC3E}">
        <p14:creationId xmlns:p14="http://schemas.microsoft.com/office/powerpoint/2010/main" val="217810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a new story</a:t>
            </a:r>
            <a:endParaRPr lang="en-US" dirty="0"/>
          </a:p>
        </p:txBody>
      </p:sp>
      <p:sp>
        <p:nvSpPr>
          <p:cNvPr id="4" name="Text Placeholder 3"/>
          <p:cNvSpPr>
            <a:spLocks noGrp="1"/>
          </p:cNvSpPr>
          <p:nvPr>
            <p:ph type="body" sz="half" idx="2"/>
          </p:nvPr>
        </p:nvSpPr>
        <p:spPr/>
        <p:txBody>
          <a:bodyPr/>
          <a:lstStyle/>
          <a:p>
            <a:r>
              <a:rPr lang="en-US" dirty="0" smtClean="0"/>
              <a:t>On the main CMS page, click on either “Editorial” in the navigation, or on “New story” in your shortcuts</a:t>
            </a:r>
            <a:endParaRPr lang="en-US"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2265" b="2265"/>
          <a:stretch>
            <a:fillRect/>
          </a:stretch>
        </p:blipFill>
        <p:spPr/>
      </p:pic>
    </p:spTree>
    <p:extLst>
      <p:ext uri="{BB962C8B-B14F-4D97-AF65-F5344CB8AC3E}">
        <p14:creationId xmlns:p14="http://schemas.microsoft.com/office/powerpoint/2010/main" val="2789192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78823EC78FAF4A8C32273734A16FDD" ma:contentTypeVersion="0" ma:contentTypeDescription="Create a new document." ma:contentTypeScope="" ma:versionID="9c0d7199d6706d014e19c8e4fd7cd741">
  <xsd:schema xmlns:xsd="http://www.w3.org/2001/XMLSchema" xmlns:xs="http://www.w3.org/2001/XMLSchema" xmlns:p="http://schemas.microsoft.com/office/2006/metadata/properties" targetNamespace="http://schemas.microsoft.com/office/2006/metadata/properties" ma:root="true" ma:fieldsID="e12faee3588ab0bf9bc7c08001322b1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0CEE5A-AC6B-4D84-915E-61228CA7B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D5487A-2A17-4948-8165-61DB00182EEC}">
  <ds:schemaRef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81B458E3-B369-43E7-BEF2-DB4D0EB7A6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3738</TotalTime>
  <Words>993</Words>
  <Application>Microsoft Macintosh PowerPoint</Application>
  <PresentationFormat>Widescreen</PresentationFormat>
  <Paragraphs>125</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Calibri Light</vt:lpstr>
      <vt:lpstr>Arial</vt:lpstr>
      <vt:lpstr>Office Theme</vt:lpstr>
      <vt:lpstr>Saxotech training</vt:lpstr>
      <vt:lpstr>Saxotech basics</vt:lpstr>
      <vt:lpstr>What you will be able to do after today </vt:lpstr>
      <vt:lpstr>Sign in to Saxotech</vt:lpstr>
      <vt:lpstr>Navigating Saxotech</vt:lpstr>
      <vt:lpstr>Changing your preferences</vt:lpstr>
      <vt:lpstr>Searching / filtering for a story</vt:lpstr>
      <vt:lpstr>Saving and recaching stories</vt:lpstr>
      <vt:lpstr>To create a new story</vt:lpstr>
      <vt:lpstr>Properties tab</vt:lpstr>
      <vt:lpstr>PowerPoint Presentation</vt:lpstr>
      <vt:lpstr>Edit window</vt:lpstr>
      <vt:lpstr>Story body</vt:lpstr>
      <vt:lpstr>Photos</vt:lpstr>
      <vt:lpstr>PowerPoint Presentation</vt:lpstr>
      <vt:lpstr>Fact box</vt:lpstr>
      <vt:lpstr>Taxonomy</vt:lpstr>
      <vt:lpstr>Taxonomy vs. Profiles</vt:lpstr>
      <vt:lpstr>Connections</vt:lpstr>
      <vt:lpstr>Photo galleries</vt:lpstr>
      <vt:lpstr>Galleries</vt:lpstr>
      <vt:lpstr>Add images</vt:lpstr>
      <vt:lpstr>PowerPoint Presentation</vt:lpstr>
      <vt:lpstr>Add gallery to story in internal links (from Connections)</vt:lpstr>
      <vt:lpstr>Once you find your gallery, click box and apply connections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Saxotech training</dc:title>
  <dc:creator>Nancy Hanus</dc:creator>
  <cp:lastModifiedBy>Hanus, Nancy</cp:lastModifiedBy>
  <cp:revision>13</cp:revision>
  <dcterms:created xsi:type="dcterms:W3CDTF">2015-02-01T20:46:27Z</dcterms:created>
  <dcterms:modified xsi:type="dcterms:W3CDTF">2020-02-02T15:30:19Z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0x010100DF78823EC78FAF4A8C32273734A16FDD</vt:lpwstr>
  </property>
</Properties>
</file>