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40"/>
  </p:notesMasterIdLst>
  <p:sldIdLst>
    <p:sldId id="256" r:id="rId2"/>
    <p:sldId id="257" r:id="rId3"/>
    <p:sldId id="280" r:id="rId4"/>
    <p:sldId id="283" r:id="rId5"/>
    <p:sldId id="270" r:id="rId6"/>
    <p:sldId id="272" r:id="rId7"/>
    <p:sldId id="273" r:id="rId8"/>
    <p:sldId id="292" r:id="rId9"/>
    <p:sldId id="274" r:id="rId10"/>
    <p:sldId id="293" r:id="rId11"/>
    <p:sldId id="271" r:id="rId12"/>
    <p:sldId id="281" r:id="rId13"/>
    <p:sldId id="265" r:id="rId14"/>
    <p:sldId id="286" r:id="rId15"/>
    <p:sldId id="263" r:id="rId16"/>
    <p:sldId id="264" r:id="rId17"/>
    <p:sldId id="266" r:id="rId18"/>
    <p:sldId id="268" r:id="rId19"/>
    <p:sldId id="269" r:id="rId20"/>
    <p:sldId id="279" r:id="rId21"/>
    <p:sldId id="275" r:id="rId22"/>
    <p:sldId id="294" r:id="rId23"/>
    <p:sldId id="282" r:id="rId24"/>
    <p:sldId id="260" r:id="rId25"/>
    <p:sldId id="261" r:id="rId26"/>
    <p:sldId id="295" r:id="rId27"/>
    <p:sldId id="296" r:id="rId28"/>
    <p:sldId id="287" r:id="rId29"/>
    <p:sldId id="262" r:id="rId30"/>
    <p:sldId id="288" r:id="rId31"/>
    <p:sldId id="290" r:id="rId32"/>
    <p:sldId id="291" r:id="rId33"/>
    <p:sldId id="284" r:id="rId34"/>
    <p:sldId id="276" r:id="rId35"/>
    <p:sldId id="277" r:id="rId36"/>
    <p:sldId id="278" r:id="rId37"/>
    <p:sldId id="285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/>
    <p:restoredTop sz="94512"/>
  </p:normalViewPr>
  <p:slideViewPr>
    <p:cSldViewPr snapToGrid="0" snapToObjects="1">
      <p:cViewPr varScale="1">
        <p:scale>
          <a:sx n="92" d="100"/>
          <a:sy n="92" d="100"/>
        </p:scale>
        <p:origin x="9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1" Type="http://schemas.openxmlformats.org/officeDocument/2006/relationships/image" Target="../media/image29.jpg"/><Relationship Id="rId2" Type="http://schemas.openxmlformats.org/officeDocument/2006/relationships/image" Target="../media/image30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1" Type="http://schemas.openxmlformats.org/officeDocument/2006/relationships/image" Target="../media/image29.jpg"/><Relationship Id="rId2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31B2F9-6AE1-5443-A3F5-F4F934BF30F6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73088D-2BFC-4342-98B9-A11F3E9BE451}">
      <dgm:prSet phldrT="[Text]"/>
      <dgm:spPr/>
      <dgm:t>
        <a:bodyPr/>
        <a:lstStyle/>
        <a:p>
          <a:r>
            <a:rPr lang="en-US" dirty="0"/>
            <a:t>Freebie</a:t>
          </a:r>
          <a:r>
            <a:rPr lang="en-US" baseline="0" dirty="0"/>
            <a:t> downloads</a:t>
          </a:r>
          <a:endParaRPr lang="en-US" dirty="0"/>
        </a:p>
      </dgm:t>
    </dgm:pt>
    <dgm:pt modelId="{1185FCAA-E3D1-6C4A-BE0F-93878E437182}" type="parTrans" cxnId="{C5627A33-7FEC-BB46-BD8C-3DE8951B1F16}">
      <dgm:prSet/>
      <dgm:spPr/>
      <dgm:t>
        <a:bodyPr/>
        <a:lstStyle/>
        <a:p>
          <a:endParaRPr lang="en-US"/>
        </a:p>
      </dgm:t>
    </dgm:pt>
    <dgm:pt modelId="{359EFC0E-81B1-504F-9E7E-42D9B5C7FEB7}" type="sibTrans" cxnId="{C5627A33-7FEC-BB46-BD8C-3DE8951B1F16}">
      <dgm:prSet/>
      <dgm:spPr/>
      <dgm:t>
        <a:bodyPr/>
        <a:lstStyle/>
        <a:p>
          <a:endParaRPr lang="en-US"/>
        </a:p>
      </dgm:t>
    </dgm:pt>
    <dgm:pt modelId="{79E94F85-19BB-894E-A379-7A87AC1F5FDC}">
      <dgm:prSet phldrT="[Text]"/>
      <dgm:spPr/>
      <dgm:t>
        <a:bodyPr/>
        <a:lstStyle/>
        <a:p>
          <a:r>
            <a:rPr lang="en-US" dirty="0"/>
            <a:t>Email</a:t>
          </a:r>
          <a:r>
            <a:rPr lang="en-US" baseline="0" dirty="0"/>
            <a:t> readers</a:t>
          </a:r>
          <a:endParaRPr lang="en-US" dirty="0"/>
        </a:p>
      </dgm:t>
    </dgm:pt>
    <dgm:pt modelId="{87796025-1EF6-D646-A461-AB0103169A82}" type="parTrans" cxnId="{A7F7A5DD-CA88-DD44-B0D4-DD7E710DF736}">
      <dgm:prSet/>
      <dgm:spPr/>
      <dgm:t>
        <a:bodyPr/>
        <a:lstStyle/>
        <a:p>
          <a:endParaRPr lang="en-US"/>
        </a:p>
      </dgm:t>
    </dgm:pt>
    <dgm:pt modelId="{B02C07D0-FAAA-9F45-93DB-7F1DAB396A5D}" type="sibTrans" cxnId="{A7F7A5DD-CA88-DD44-B0D4-DD7E710DF736}">
      <dgm:prSet/>
      <dgm:spPr/>
      <dgm:t>
        <a:bodyPr/>
        <a:lstStyle/>
        <a:p>
          <a:endParaRPr lang="en-US"/>
        </a:p>
      </dgm:t>
    </dgm:pt>
    <dgm:pt modelId="{0E89B593-DD57-A34F-9B3F-20FF4805C7D4}">
      <dgm:prSet phldrT="[Text]"/>
      <dgm:spPr/>
      <dgm:t>
        <a:bodyPr/>
        <a:lstStyle/>
        <a:p>
          <a:r>
            <a:rPr lang="en-US" dirty="0"/>
            <a:t>Contest entrants</a:t>
          </a:r>
        </a:p>
      </dgm:t>
    </dgm:pt>
    <dgm:pt modelId="{78866E03-FD4C-954F-9406-1605D60662E6}" type="parTrans" cxnId="{04C170FA-1B4E-A64E-99EC-BDDC1744E359}">
      <dgm:prSet/>
      <dgm:spPr/>
      <dgm:t>
        <a:bodyPr/>
        <a:lstStyle/>
        <a:p>
          <a:endParaRPr lang="en-US"/>
        </a:p>
      </dgm:t>
    </dgm:pt>
    <dgm:pt modelId="{52F080E1-823B-2D41-BDB1-B8E07C2CF0FA}" type="sibTrans" cxnId="{04C170FA-1B4E-A64E-99EC-BDDC1744E359}">
      <dgm:prSet/>
      <dgm:spPr/>
      <dgm:t>
        <a:bodyPr/>
        <a:lstStyle/>
        <a:p>
          <a:endParaRPr lang="en-US"/>
        </a:p>
      </dgm:t>
    </dgm:pt>
    <dgm:pt modelId="{26D9FDE9-5A90-9447-ADEE-934765C64340}">
      <dgm:prSet phldrT="[Text]"/>
      <dgm:spPr/>
      <dgm:t>
        <a:bodyPr/>
        <a:lstStyle/>
        <a:p>
          <a:r>
            <a:rPr lang="en-US" dirty="0"/>
            <a:t>Newly </a:t>
          </a:r>
          <a:r>
            <a:rPr lang="en-US" dirty="0" smtClean="0"/>
            <a:t>engaged, more informed </a:t>
          </a:r>
          <a:endParaRPr lang="en-US" dirty="0"/>
        </a:p>
      </dgm:t>
    </dgm:pt>
    <dgm:pt modelId="{31F0EBE3-6F16-CC4A-9149-79D3F0E7D303}" type="parTrans" cxnId="{469F1D4C-054D-134E-90E9-BBED2BAAACA0}">
      <dgm:prSet/>
      <dgm:spPr/>
      <dgm:t>
        <a:bodyPr/>
        <a:lstStyle/>
        <a:p>
          <a:endParaRPr lang="en-US"/>
        </a:p>
      </dgm:t>
    </dgm:pt>
    <dgm:pt modelId="{39046827-6B94-4D48-B422-FD688CB00582}" type="sibTrans" cxnId="{469F1D4C-054D-134E-90E9-BBED2BAAACA0}">
      <dgm:prSet/>
      <dgm:spPr/>
      <dgm:t>
        <a:bodyPr/>
        <a:lstStyle/>
        <a:p>
          <a:endParaRPr lang="en-US"/>
        </a:p>
      </dgm:t>
    </dgm:pt>
    <dgm:pt modelId="{ACFA023C-CFF7-E545-BB63-4930DC413466}" type="pres">
      <dgm:prSet presAssocID="{A731B2F9-6AE1-5443-A3F5-F4F934BF30F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0BFF47-2C27-0F44-9962-C32CEE8B320B}" type="pres">
      <dgm:prSet presAssocID="{A731B2F9-6AE1-5443-A3F5-F4F934BF30F6}" presName="ellipse" presStyleLbl="trBgShp" presStyleIdx="0" presStyleCnt="1"/>
      <dgm:spPr/>
    </dgm:pt>
    <dgm:pt modelId="{B7FEF837-6355-1844-8605-3F371D47EFBF}" type="pres">
      <dgm:prSet presAssocID="{A731B2F9-6AE1-5443-A3F5-F4F934BF30F6}" presName="arrow1" presStyleLbl="fgShp" presStyleIdx="0" presStyleCnt="1"/>
      <dgm:spPr/>
    </dgm:pt>
    <dgm:pt modelId="{8DA7A8E4-1889-184C-A742-D7B34794D613}" type="pres">
      <dgm:prSet presAssocID="{A731B2F9-6AE1-5443-A3F5-F4F934BF30F6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207C4-853B-7648-B685-937CBC020520}" type="pres">
      <dgm:prSet presAssocID="{79E94F85-19BB-894E-A379-7A87AC1F5FD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3EE3E-6EEB-134F-A358-16F551ECBF8D}" type="pres">
      <dgm:prSet presAssocID="{0E89B593-DD57-A34F-9B3F-20FF4805C7D4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C4C53-071E-7742-962B-734195DCAB9A}" type="pres">
      <dgm:prSet presAssocID="{26D9FDE9-5A90-9447-ADEE-934765C64340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1B7E8-1677-2948-B05A-3BC26DFF34AF}" type="pres">
      <dgm:prSet presAssocID="{A731B2F9-6AE1-5443-A3F5-F4F934BF30F6}" presName="funnel" presStyleLbl="trAlignAcc1" presStyleIdx="0" presStyleCnt="1"/>
      <dgm:spPr/>
    </dgm:pt>
  </dgm:ptLst>
  <dgm:cxnLst>
    <dgm:cxn modelId="{6806D209-E764-E548-BA07-8B4B88B864EE}" type="presOf" srcId="{26D9FDE9-5A90-9447-ADEE-934765C64340}" destId="{8DA7A8E4-1889-184C-A742-D7B34794D613}" srcOrd="0" destOrd="0" presId="urn:microsoft.com/office/officeart/2005/8/layout/funnel1"/>
    <dgm:cxn modelId="{C5627A33-7FEC-BB46-BD8C-3DE8951B1F16}" srcId="{A731B2F9-6AE1-5443-A3F5-F4F934BF30F6}" destId="{1D73088D-2BFC-4342-98B9-A11F3E9BE451}" srcOrd="0" destOrd="0" parTransId="{1185FCAA-E3D1-6C4A-BE0F-93878E437182}" sibTransId="{359EFC0E-81B1-504F-9E7E-42D9B5C7FEB7}"/>
    <dgm:cxn modelId="{0B64AABF-62C0-5348-91EA-5131BF723369}" type="presOf" srcId="{A731B2F9-6AE1-5443-A3F5-F4F934BF30F6}" destId="{ACFA023C-CFF7-E545-BB63-4930DC413466}" srcOrd="0" destOrd="0" presId="urn:microsoft.com/office/officeart/2005/8/layout/funnel1"/>
    <dgm:cxn modelId="{713D2B00-8D77-EC45-A28C-4D8ABC40A9FF}" type="presOf" srcId="{79E94F85-19BB-894E-A379-7A87AC1F5FDC}" destId="{DCD3EE3E-6EEB-134F-A358-16F551ECBF8D}" srcOrd="0" destOrd="0" presId="urn:microsoft.com/office/officeart/2005/8/layout/funnel1"/>
    <dgm:cxn modelId="{B666D689-5396-6447-9303-BE249E073871}" type="presOf" srcId="{0E89B593-DD57-A34F-9B3F-20FF4805C7D4}" destId="{071207C4-853B-7648-B685-937CBC020520}" srcOrd="0" destOrd="0" presId="urn:microsoft.com/office/officeart/2005/8/layout/funnel1"/>
    <dgm:cxn modelId="{A7F7A5DD-CA88-DD44-B0D4-DD7E710DF736}" srcId="{A731B2F9-6AE1-5443-A3F5-F4F934BF30F6}" destId="{79E94F85-19BB-894E-A379-7A87AC1F5FDC}" srcOrd="1" destOrd="0" parTransId="{87796025-1EF6-D646-A461-AB0103169A82}" sibTransId="{B02C07D0-FAAA-9F45-93DB-7F1DAB396A5D}"/>
    <dgm:cxn modelId="{04C170FA-1B4E-A64E-99EC-BDDC1744E359}" srcId="{A731B2F9-6AE1-5443-A3F5-F4F934BF30F6}" destId="{0E89B593-DD57-A34F-9B3F-20FF4805C7D4}" srcOrd="2" destOrd="0" parTransId="{78866E03-FD4C-954F-9406-1605D60662E6}" sibTransId="{52F080E1-823B-2D41-BDB1-B8E07C2CF0FA}"/>
    <dgm:cxn modelId="{F35AC271-274D-814B-87F4-5D42F9474073}" type="presOf" srcId="{1D73088D-2BFC-4342-98B9-A11F3E9BE451}" destId="{70FC4C53-071E-7742-962B-734195DCAB9A}" srcOrd="0" destOrd="0" presId="urn:microsoft.com/office/officeart/2005/8/layout/funnel1"/>
    <dgm:cxn modelId="{469F1D4C-054D-134E-90E9-BBED2BAAACA0}" srcId="{A731B2F9-6AE1-5443-A3F5-F4F934BF30F6}" destId="{26D9FDE9-5A90-9447-ADEE-934765C64340}" srcOrd="3" destOrd="0" parTransId="{31F0EBE3-6F16-CC4A-9149-79D3F0E7D303}" sibTransId="{39046827-6B94-4D48-B422-FD688CB00582}"/>
    <dgm:cxn modelId="{118C1E53-74A6-0246-AED7-AEB006EB6935}" type="presParOf" srcId="{ACFA023C-CFF7-E545-BB63-4930DC413466}" destId="{660BFF47-2C27-0F44-9962-C32CEE8B320B}" srcOrd="0" destOrd="0" presId="urn:microsoft.com/office/officeart/2005/8/layout/funnel1"/>
    <dgm:cxn modelId="{AB5B760A-A5E5-2E4D-B925-80D3FFD24FE9}" type="presParOf" srcId="{ACFA023C-CFF7-E545-BB63-4930DC413466}" destId="{B7FEF837-6355-1844-8605-3F371D47EFBF}" srcOrd="1" destOrd="0" presId="urn:microsoft.com/office/officeart/2005/8/layout/funnel1"/>
    <dgm:cxn modelId="{8F2F928E-0581-0848-BAF1-DC3331A69092}" type="presParOf" srcId="{ACFA023C-CFF7-E545-BB63-4930DC413466}" destId="{8DA7A8E4-1889-184C-A742-D7B34794D613}" srcOrd="2" destOrd="0" presId="urn:microsoft.com/office/officeart/2005/8/layout/funnel1"/>
    <dgm:cxn modelId="{B792EA9F-F174-CE47-9BF5-B0C1F68A394D}" type="presParOf" srcId="{ACFA023C-CFF7-E545-BB63-4930DC413466}" destId="{071207C4-853B-7648-B685-937CBC020520}" srcOrd="3" destOrd="0" presId="urn:microsoft.com/office/officeart/2005/8/layout/funnel1"/>
    <dgm:cxn modelId="{1B6F5A74-26C9-6F45-9A47-D927B852E35F}" type="presParOf" srcId="{ACFA023C-CFF7-E545-BB63-4930DC413466}" destId="{DCD3EE3E-6EEB-134F-A358-16F551ECBF8D}" srcOrd="4" destOrd="0" presId="urn:microsoft.com/office/officeart/2005/8/layout/funnel1"/>
    <dgm:cxn modelId="{7B8D98EA-D68A-FA46-88AD-5C0ADE46CF60}" type="presParOf" srcId="{ACFA023C-CFF7-E545-BB63-4930DC413466}" destId="{70FC4C53-071E-7742-962B-734195DCAB9A}" srcOrd="5" destOrd="0" presId="urn:microsoft.com/office/officeart/2005/8/layout/funnel1"/>
    <dgm:cxn modelId="{5B3ECD81-C4EA-2647-B6BD-CF3EB4B068CF}" type="presParOf" srcId="{ACFA023C-CFF7-E545-BB63-4930DC413466}" destId="{1011B7E8-1677-2948-B05A-3BC26DFF34A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B4B9B9-2FFB-844D-B3D2-451326EA8DA0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8D7698D6-D630-CE4B-9AF7-B3764A5837DC}">
      <dgm:prSet phldrT="[Text]"/>
      <dgm:spPr/>
      <dgm:t>
        <a:bodyPr/>
        <a:lstStyle/>
        <a:p>
          <a:r>
            <a:rPr lang="en-US" dirty="0"/>
            <a:t>Contact </a:t>
          </a:r>
          <a:r>
            <a:rPr lang="en-US" dirty="0" smtClean="0"/>
            <a:t>enters</a:t>
          </a:r>
          <a:endParaRPr lang="en-US" dirty="0"/>
        </a:p>
      </dgm:t>
    </dgm:pt>
    <dgm:pt modelId="{4646E847-74CA-2E4B-ACF0-284D58932B13}" type="parTrans" cxnId="{1D645609-2BA8-F647-954E-72925FB0D075}">
      <dgm:prSet/>
      <dgm:spPr/>
      <dgm:t>
        <a:bodyPr/>
        <a:lstStyle/>
        <a:p>
          <a:endParaRPr lang="en-US"/>
        </a:p>
      </dgm:t>
    </dgm:pt>
    <dgm:pt modelId="{91EF0B93-CE1F-6444-AF1E-44AE9068EB37}" type="sibTrans" cxnId="{1D645609-2BA8-F647-954E-72925FB0D075}">
      <dgm:prSet/>
      <dgm:spPr/>
      <dgm:t>
        <a:bodyPr/>
        <a:lstStyle/>
        <a:p>
          <a:endParaRPr lang="en-US"/>
        </a:p>
      </dgm:t>
    </dgm:pt>
    <dgm:pt modelId="{98315395-4087-F444-ACE9-637EAAE2D3EF}">
      <dgm:prSet phldrT="[Text]"/>
      <dgm:spPr/>
      <dgm:t>
        <a:bodyPr/>
        <a:lstStyle/>
        <a:p>
          <a:r>
            <a:rPr lang="en-US" dirty="0"/>
            <a:t>Tag: ENGAGED</a:t>
          </a:r>
        </a:p>
      </dgm:t>
    </dgm:pt>
    <dgm:pt modelId="{692BC770-F665-D740-8E24-7AD749D8D507}" type="parTrans" cxnId="{A08616B4-8B90-8D40-8ED1-8034AA634F8A}">
      <dgm:prSet/>
      <dgm:spPr/>
      <dgm:t>
        <a:bodyPr/>
        <a:lstStyle/>
        <a:p>
          <a:endParaRPr lang="en-US"/>
        </a:p>
      </dgm:t>
    </dgm:pt>
    <dgm:pt modelId="{57050C02-58DD-1247-A25E-E1C755355DF1}" type="sibTrans" cxnId="{A08616B4-8B90-8D40-8ED1-8034AA634F8A}">
      <dgm:prSet/>
      <dgm:spPr/>
      <dgm:t>
        <a:bodyPr/>
        <a:lstStyle/>
        <a:p>
          <a:endParaRPr lang="en-US"/>
        </a:p>
      </dgm:t>
    </dgm:pt>
    <dgm:pt modelId="{8DEBFD57-A784-3845-A394-85A9706AC165}">
      <dgm:prSet phldrT="[Text]"/>
      <dgm:spPr/>
      <dgm:t>
        <a:bodyPr/>
        <a:lstStyle/>
        <a:p>
          <a:r>
            <a:rPr lang="en-US" dirty="0"/>
            <a:t>Start:</a:t>
          </a:r>
          <a:r>
            <a:rPr lang="en-US" baseline="0" dirty="0"/>
            <a:t> </a:t>
          </a:r>
          <a:r>
            <a:rPr lang="en-US" dirty="0"/>
            <a:t>6-month engagement</a:t>
          </a:r>
          <a:r>
            <a:rPr lang="en-US" baseline="0" dirty="0"/>
            <a:t> funnel</a:t>
          </a:r>
          <a:endParaRPr lang="en-US" dirty="0"/>
        </a:p>
      </dgm:t>
    </dgm:pt>
    <dgm:pt modelId="{83588413-12B7-3342-A0C5-627C1A42BFC5}" type="parTrans" cxnId="{C0054D40-54F9-8A4D-8495-1E6B2E368A04}">
      <dgm:prSet/>
      <dgm:spPr/>
      <dgm:t>
        <a:bodyPr/>
        <a:lstStyle/>
        <a:p>
          <a:endParaRPr lang="en-US"/>
        </a:p>
      </dgm:t>
    </dgm:pt>
    <dgm:pt modelId="{AB247BE4-2317-6640-9C87-50222C65FCB1}" type="sibTrans" cxnId="{C0054D40-54F9-8A4D-8495-1E6B2E368A04}">
      <dgm:prSet/>
      <dgm:spPr/>
      <dgm:t>
        <a:bodyPr/>
        <a:lstStyle/>
        <a:p>
          <a:endParaRPr lang="en-US"/>
        </a:p>
      </dgm:t>
    </dgm:pt>
    <dgm:pt modelId="{AD1F4F00-62FD-1C40-8D0B-C2447B5D5D06}" type="pres">
      <dgm:prSet presAssocID="{92B4B9B9-2FFB-844D-B3D2-451326EA8DA0}" presName="Name0" presStyleCnt="0">
        <dgm:presLayoutVars>
          <dgm:dir/>
          <dgm:resizeHandles val="exact"/>
        </dgm:presLayoutVars>
      </dgm:prSet>
      <dgm:spPr/>
    </dgm:pt>
    <dgm:pt modelId="{854847CF-640F-D34E-B952-1B14427E7803}" type="pres">
      <dgm:prSet presAssocID="{8D7698D6-D630-CE4B-9AF7-B3764A5837D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082C0-7F3A-A64E-9CC5-5299C0530F8B}" type="pres">
      <dgm:prSet presAssocID="{91EF0B93-CE1F-6444-AF1E-44AE9068EB3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718F8F1-6EB0-4745-BF92-12128F8C5655}" type="pres">
      <dgm:prSet presAssocID="{91EF0B93-CE1F-6444-AF1E-44AE9068EB3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31ACC758-B3C2-4A46-930D-513D5FF08B99}" type="pres">
      <dgm:prSet presAssocID="{98315395-4087-F444-ACE9-637EAAE2D3E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44075-01A4-4741-874D-938C7BD67CE5}" type="pres">
      <dgm:prSet presAssocID="{57050C02-58DD-1247-A25E-E1C755355DF1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23ACCA9-BDCC-B947-9E4A-9FBF879F7738}" type="pres">
      <dgm:prSet presAssocID="{57050C02-58DD-1247-A25E-E1C755355DF1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856479CC-E535-6144-B03E-7601C4AB7B36}" type="pres">
      <dgm:prSet presAssocID="{8DEBFD57-A784-3845-A394-85A9706AC16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C95F49-C328-A94D-98B4-69EEF0F34B28}" type="presOf" srcId="{8DEBFD57-A784-3845-A394-85A9706AC165}" destId="{856479CC-E535-6144-B03E-7601C4AB7B36}" srcOrd="0" destOrd="0" presId="urn:microsoft.com/office/officeart/2005/8/layout/process1"/>
    <dgm:cxn modelId="{A08616B4-8B90-8D40-8ED1-8034AA634F8A}" srcId="{92B4B9B9-2FFB-844D-B3D2-451326EA8DA0}" destId="{98315395-4087-F444-ACE9-637EAAE2D3EF}" srcOrd="1" destOrd="0" parTransId="{692BC770-F665-D740-8E24-7AD749D8D507}" sibTransId="{57050C02-58DD-1247-A25E-E1C755355DF1}"/>
    <dgm:cxn modelId="{B5088340-6416-4349-B58F-AC81763297AB}" type="presOf" srcId="{91EF0B93-CE1F-6444-AF1E-44AE9068EB37}" destId="{B718F8F1-6EB0-4745-BF92-12128F8C5655}" srcOrd="1" destOrd="0" presId="urn:microsoft.com/office/officeart/2005/8/layout/process1"/>
    <dgm:cxn modelId="{6D91314E-3B26-8F44-BD43-DB0358E2B97B}" type="presOf" srcId="{92B4B9B9-2FFB-844D-B3D2-451326EA8DA0}" destId="{AD1F4F00-62FD-1C40-8D0B-C2447B5D5D06}" srcOrd="0" destOrd="0" presId="urn:microsoft.com/office/officeart/2005/8/layout/process1"/>
    <dgm:cxn modelId="{E7C15E72-EC71-1F4A-8808-7F3BAAD87A71}" type="presOf" srcId="{91EF0B93-CE1F-6444-AF1E-44AE9068EB37}" destId="{F59082C0-7F3A-A64E-9CC5-5299C0530F8B}" srcOrd="0" destOrd="0" presId="urn:microsoft.com/office/officeart/2005/8/layout/process1"/>
    <dgm:cxn modelId="{37EA456C-FD37-AA4C-8122-F9EECB900548}" type="presOf" srcId="{57050C02-58DD-1247-A25E-E1C755355DF1}" destId="{123ACCA9-BDCC-B947-9E4A-9FBF879F7738}" srcOrd="1" destOrd="0" presId="urn:microsoft.com/office/officeart/2005/8/layout/process1"/>
    <dgm:cxn modelId="{96433256-51E0-304A-815A-36B5A7E12070}" type="presOf" srcId="{57050C02-58DD-1247-A25E-E1C755355DF1}" destId="{08B44075-01A4-4741-874D-938C7BD67CE5}" srcOrd="0" destOrd="0" presId="urn:microsoft.com/office/officeart/2005/8/layout/process1"/>
    <dgm:cxn modelId="{C0054D40-54F9-8A4D-8495-1E6B2E368A04}" srcId="{92B4B9B9-2FFB-844D-B3D2-451326EA8DA0}" destId="{8DEBFD57-A784-3845-A394-85A9706AC165}" srcOrd="2" destOrd="0" parTransId="{83588413-12B7-3342-A0C5-627C1A42BFC5}" sibTransId="{AB247BE4-2317-6640-9C87-50222C65FCB1}"/>
    <dgm:cxn modelId="{1D645609-2BA8-F647-954E-72925FB0D075}" srcId="{92B4B9B9-2FFB-844D-B3D2-451326EA8DA0}" destId="{8D7698D6-D630-CE4B-9AF7-B3764A5837DC}" srcOrd="0" destOrd="0" parTransId="{4646E847-74CA-2E4B-ACF0-284D58932B13}" sibTransId="{91EF0B93-CE1F-6444-AF1E-44AE9068EB37}"/>
    <dgm:cxn modelId="{00182ECC-5CE9-4849-88C7-A7396355DB9D}" type="presOf" srcId="{98315395-4087-F444-ACE9-637EAAE2D3EF}" destId="{31ACC758-B3C2-4A46-930D-513D5FF08B99}" srcOrd="0" destOrd="0" presId="urn:microsoft.com/office/officeart/2005/8/layout/process1"/>
    <dgm:cxn modelId="{EE1050C6-0342-0241-9263-7A7707DC5774}" type="presOf" srcId="{8D7698D6-D630-CE4B-9AF7-B3764A5837DC}" destId="{854847CF-640F-D34E-B952-1B14427E7803}" srcOrd="0" destOrd="0" presId="urn:microsoft.com/office/officeart/2005/8/layout/process1"/>
    <dgm:cxn modelId="{9AADEE59-69FA-FF4F-8B63-95E0A9DB1037}" type="presParOf" srcId="{AD1F4F00-62FD-1C40-8D0B-C2447B5D5D06}" destId="{854847CF-640F-D34E-B952-1B14427E7803}" srcOrd="0" destOrd="0" presId="urn:microsoft.com/office/officeart/2005/8/layout/process1"/>
    <dgm:cxn modelId="{43803235-8893-434D-9354-7BAF3C9BC566}" type="presParOf" srcId="{AD1F4F00-62FD-1C40-8D0B-C2447B5D5D06}" destId="{F59082C0-7F3A-A64E-9CC5-5299C0530F8B}" srcOrd="1" destOrd="0" presId="urn:microsoft.com/office/officeart/2005/8/layout/process1"/>
    <dgm:cxn modelId="{FF4E9E7C-3F78-DA49-B940-FBF500741A5D}" type="presParOf" srcId="{F59082C0-7F3A-A64E-9CC5-5299C0530F8B}" destId="{B718F8F1-6EB0-4745-BF92-12128F8C5655}" srcOrd="0" destOrd="0" presId="urn:microsoft.com/office/officeart/2005/8/layout/process1"/>
    <dgm:cxn modelId="{9B20F30A-CDA6-FB46-9139-61AE40B8E525}" type="presParOf" srcId="{AD1F4F00-62FD-1C40-8D0B-C2447B5D5D06}" destId="{31ACC758-B3C2-4A46-930D-513D5FF08B99}" srcOrd="2" destOrd="0" presId="urn:microsoft.com/office/officeart/2005/8/layout/process1"/>
    <dgm:cxn modelId="{EDA0F6B1-F3AD-9949-BA4D-AD92A8591BDA}" type="presParOf" srcId="{AD1F4F00-62FD-1C40-8D0B-C2447B5D5D06}" destId="{08B44075-01A4-4741-874D-938C7BD67CE5}" srcOrd="3" destOrd="0" presId="urn:microsoft.com/office/officeart/2005/8/layout/process1"/>
    <dgm:cxn modelId="{96EBF30E-8075-F846-BA39-AEA5D69670CB}" type="presParOf" srcId="{08B44075-01A4-4741-874D-938C7BD67CE5}" destId="{123ACCA9-BDCC-B947-9E4A-9FBF879F7738}" srcOrd="0" destOrd="0" presId="urn:microsoft.com/office/officeart/2005/8/layout/process1"/>
    <dgm:cxn modelId="{1A17C140-D401-004E-A096-C25D886D09F7}" type="presParOf" srcId="{AD1F4F00-62FD-1C40-8D0B-C2447B5D5D06}" destId="{856479CC-E535-6144-B03E-7601C4AB7B3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96147A-6280-F043-BDE1-967719FE9B52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49BD12F2-619E-6643-89D1-6331D0C136B8}">
      <dgm:prSet phldrT="[Text]"/>
      <dgm:spPr/>
      <dgm:t>
        <a:bodyPr/>
        <a:lstStyle/>
        <a:p>
          <a:r>
            <a:rPr lang="en-US" dirty="0"/>
            <a:t>Any</a:t>
          </a:r>
          <a:r>
            <a:rPr lang="en-US" baseline="0" dirty="0"/>
            <a:t> action </a:t>
          </a:r>
          <a:r>
            <a:rPr lang="en-US" baseline="0" dirty="0" smtClean="0"/>
            <a:t>(open, click, submit) </a:t>
          </a:r>
          <a:r>
            <a:rPr lang="en-US" baseline="0" dirty="0"/>
            <a:t>= </a:t>
          </a:r>
        </a:p>
        <a:p>
          <a:r>
            <a:rPr lang="en-US" baseline="0" dirty="0"/>
            <a:t>Re-enter funnel</a:t>
          </a:r>
          <a:endParaRPr lang="en-US" dirty="0"/>
        </a:p>
      </dgm:t>
    </dgm:pt>
    <dgm:pt modelId="{970D77DD-E299-2E40-8A24-5BD16534555C}" type="parTrans" cxnId="{1460F699-F1E3-444D-B8E0-0F133D6C7476}">
      <dgm:prSet/>
      <dgm:spPr/>
      <dgm:t>
        <a:bodyPr/>
        <a:lstStyle/>
        <a:p>
          <a:endParaRPr lang="en-US"/>
        </a:p>
      </dgm:t>
    </dgm:pt>
    <dgm:pt modelId="{741BDD15-4F0D-5542-95BB-33D21B30BBD8}" type="sibTrans" cxnId="{1460F699-F1E3-444D-B8E0-0F133D6C7476}">
      <dgm:prSet/>
      <dgm:spPr/>
      <dgm:t>
        <a:bodyPr/>
        <a:lstStyle/>
        <a:p>
          <a:endParaRPr lang="en-US"/>
        </a:p>
      </dgm:t>
    </dgm:pt>
    <dgm:pt modelId="{C383F8AC-3E75-B14F-A175-1B099E77EC0D}">
      <dgm:prSet phldrT="[Text]"/>
      <dgm:spPr/>
      <dgm:t>
        <a:bodyPr/>
        <a:lstStyle/>
        <a:p>
          <a:r>
            <a:rPr lang="en-US" dirty="0"/>
            <a:t>If someone gets to END of 6</a:t>
          </a:r>
          <a:r>
            <a:rPr lang="en-US" baseline="0" dirty="0"/>
            <a:t> months, tag INACTIVE 	</a:t>
          </a:r>
          <a:endParaRPr lang="en-US" dirty="0"/>
        </a:p>
      </dgm:t>
    </dgm:pt>
    <dgm:pt modelId="{A610983B-14FF-4A4B-BD30-8D171A42454A}" type="parTrans" cxnId="{1D3DA40C-0220-BD43-A076-929D298BD973}">
      <dgm:prSet/>
      <dgm:spPr/>
      <dgm:t>
        <a:bodyPr/>
        <a:lstStyle/>
        <a:p>
          <a:endParaRPr lang="en-US"/>
        </a:p>
      </dgm:t>
    </dgm:pt>
    <dgm:pt modelId="{652C7E6A-BB10-3447-A496-7D79FDA6407C}" type="sibTrans" cxnId="{1D3DA40C-0220-BD43-A076-929D298BD973}">
      <dgm:prSet/>
      <dgm:spPr/>
      <dgm:t>
        <a:bodyPr/>
        <a:lstStyle/>
        <a:p>
          <a:endParaRPr lang="en-US"/>
        </a:p>
      </dgm:t>
    </dgm:pt>
    <dgm:pt modelId="{79FC5C8E-4225-ED40-A352-BCA268E4DBC6}">
      <dgm:prSet phldrT="[Text]"/>
      <dgm:spPr/>
      <dgm:t>
        <a:bodyPr/>
        <a:lstStyle/>
        <a:p>
          <a:r>
            <a:rPr lang="en-US" dirty="0"/>
            <a:t>INACTIVE tag triggers </a:t>
          </a:r>
          <a:endParaRPr lang="en-US" dirty="0" smtClean="0"/>
        </a:p>
        <a:p>
          <a:r>
            <a:rPr lang="en-US" dirty="0" smtClean="0"/>
            <a:t>RE-ENGAGEMENT </a:t>
          </a:r>
          <a:r>
            <a:rPr lang="en-US" dirty="0"/>
            <a:t>EMAILS</a:t>
          </a:r>
        </a:p>
      </dgm:t>
    </dgm:pt>
    <dgm:pt modelId="{27D23E39-8B15-8F4B-9CC5-FFD5360BE392}" type="parTrans" cxnId="{B084D7BF-B196-3848-BF30-183FDE576767}">
      <dgm:prSet/>
      <dgm:spPr/>
      <dgm:t>
        <a:bodyPr/>
        <a:lstStyle/>
        <a:p>
          <a:endParaRPr lang="en-US"/>
        </a:p>
      </dgm:t>
    </dgm:pt>
    <dgm:pt modelId="{9B182F6B-025E-3941-8D5E-E4D1F706B42D}" type="sibTrans" cxnId="{B084D7BF-B196-3848-BF30-183FDE576767}">
      <dgm:prSet/>
      <dgm:spPr/>
      <dgm:t>
        <a:bodyPr/>
        <a:lstStyle/>
        <a:p>
          <a:endParaRPr lang="en-US"/>
        </a:p>
      </dgm:t>
    </dgm:pt>
    <dgm:pt modelId="{68874E5D-F623-9C40-A936-97CC3FACD2CB}" type="pres">
      <dgm:prSet presAssocID="{2496147A-6280-F043-BDE1-967719FE9B52}" presName="Name0" presStyleCnt="0">
        <dgm:presLayoutVars>
          <dgm:dir/>
          <dgm:resizeHandles val="exact"/>
        </dgm:presLayoutVars>
      </dgm:prSet>
      <dgm:spPr/>
    </dgm:pt>
    <dgm:pt modelId="{490C95C8-B75C-1047-93E0-37544950C20C}" type="pres">
      <dgm:prSet presAssocID="{49BD12F2-619E-6643-89D1-6331D0C136B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BE384-D855-8646-BD0B-218671BB5730}" type="pres">
      <dgm:prSet presAssocID="{741BDD15-4F0D-5542-95BB-33D21B30BBD8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61BBFC2-90BD-5546-8131-C4E4B8FD0488}" type="pres">
      <dgm:prSet presAssocID="{741BDD15-4F0D-5542-95BB-33D21B30BBD8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1EF2C60E-A5BD-0D49-9134-1490B806ADE7}" type="pres">
      <dgm:prSet presAssocID="{C383F8AC-3E75-B14F-A175-1B099E77EC0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5E1491-AE1E-944E-94E6-EB0976F6AC1D}" type="pres">
      <dgm:prSet presAssocID="{652C7E6A-BB10-3447-A496-7D79FDA6407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6F45F1F-A977-1845-8E3F-5FC41E862BBD}" type="pres">
      <dgm:prSet presAssocID="{652C7E6A-BB10-3447-A496-7D79FDA6407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E9074BCE-36A3-8A4B-8983-C6A54E6B7529}" type="pres">
      <dgm:prSet presAssocID="{79FC5C8E-4225-ED40-A352-BCA268E4DB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C1C69F-5AFB-9842-9671-A88121543399}" type="presOf" srcId="{652C7E6A-BB10-3447-A496-7D79FDA6407C}" destId="{C6F45F1F-A977-1845-8E3F-5FC41E862BBD}" srcOrd="1" destOrd="0" presId="urn:microsoft.com/office/officeart/2005/8/layout/process1"/>
    <dgm:cxn modelId="{D43C0129-D850-304C-BEE2-6C42D2DFB64D}" type="presOf" srcId="{49BD12F2-619E-6643-89D1-6331D0C136B8}" destId="{490C95C8-B75C-1047-93E0-37544950C20C}" srcOrd="0" destOrd="0" presId="urn:microsoft.com/office/officeart/2005/8/layout/process1"/>
    <dgm:cxn modelId="{A4EE7E15-21D1-574F-9BC8-DE169E8BECFE}" type="presOf" srcId="{741BDD15-4F0D-5542-95BB-33D21B30BBD8}" destId="{361BBFC2-90BD-5546-8131-C4E4B8FD0488}" srcOrd="1" destOrd="0" presId="urn:microsoft.com/office/officeart/2005/8/layout/process1"/>
    <dgm:cxn modelId="{3E000CC0-5A38-354D-8AE8-89BC634CDE38}" type="presOf" srcId="{C383F8AC-3E75-B14F-A175-1B099E77EC0D}" destId="{1EF2C60E-A5BD-0D49-9134-1490B806ADE7}" srcOrd="0" destOrd="0" presId="urn:microsoft.com/office/officeart/2005/8/layout/process1"/>
    <dgm:cxn modelId="{835ABA66-9C1F-F945-80BE-0623AAC4A8AA}" type="presOf" srcId="{741BDD15-4F0D-5542-95BB-33D21B30BBD8}" destId="{3AEBE384-D855-8646-BD0B-218671BB5730}" srcOrd="0" destOrd="0" presId="urn:microsoft.com/office/officeart/2005/8/layout/process1"/>
    <dgm:cxn modelId="{786B3ECE-7D6E-D84C-93F6-17E347FFE43A}" type="presOf" srcId="{2496147A-6280-F043-BDE1-967719FE9B52}" destId="{68874E5D-F623-9C40-A936-97CC3FACD2CB}" srcOrd="0" destOrd="0" presId="urn:microsoft.com/office/officeart/2005/8/layout/process1"/>
    <dgm:cxn modelId="{1460F699-F1E3-444D-B8E0-0F133D6C7476}" srcId="{2496147A-6280-F043-BDE1-967719FE9B52}" destId="{49BD12F2-619E-6643-89D1-6331D0C136B8}" srcOrd="0" destOrd="0" parTransId="{970D77DD-E299-2E40-8A24-5BD16534555C}" sibTransId="{741BDD15-4F0D-5542-95BB-33D21B30BBD8}"/>
    <dgm:cxn modelId="{B084D7BF-B196-3848-BF30-183FDE576767}" srcId="{2496147A-6280-F043-BDE1-967719FE9B52}" destId="{79FC5C8E-4225-ED40-A352-BCA268E4DBC6}" srcOrd="2" destOrd="0" parTransId="{27D23E39-8B15-8F4B-9CC5-FFD5360BE392}" sibTransId="{9B182F6B-025E-3941-8D5E-E4D1F706B42D}"/>
    <dgm:cxn modelId="{7893CF1A-8556-3F41-9637-481613563D4C}" type="presOf" srcId="{79FC5C8E-4225-ED40-A352-BCA268E4DBC6}" destId="{E9074BCE-36A3-8A4B-8983-C6A54E6B7529}" srcOrd="0" destOrd="0" presId="urn:microsoft.com/office/officeart/2005/8/layout/process1"/>
    <dgm:cxn modelId="{1D3DA40C-0220-BD43-A076-929D298BD973}" srcId="{2496147A-6280-F043-BDE1-967719FE9B52}" destId="{C383F8AC-3E75-B14F-A175-1B099E77EC0D}" srcOrd="1" destOrd="0" parTransId="{A610983B-14FF-4A4B-BD30-8D171A42454A}" sibTransId="{652C7E6A-BB10-3447-A496-7D79FDA6407C}"/>
    <dgm:cxn modelId="{CF3B5193-503C-AB4D-AFC4-ADFD9A58431D}" type="presOf" srcId="{652C7E6A-BB10-3447-A496-7D79FDA6407C}" destId="{B35E1491-AE1E-944E-94E6-EB0976F6AC1D}" srcOrd="0" destOrd="0" presId="urn:microsoft.com/office/officeart/2005/8/layout/process1"/>
    <dgm:cxn modelId="{1F1523E9-58DA-9A46-8695-F305D6068C05}" type="presParOf" srcId="{68874E5D-F623-9C40-A936-97CC3FACD2CB}" destId="{490C95C8-B75C-1047-93E0-37544950C20C}" srcOrd="0" destOrd="0" presId="urn:microsoft.com/office/officeart/2005/8/layout/process1"/>
    <dgm:cxn modelId="{AD6A582E-A9B4-1F43-8F67-5E5224292292}" type="presParOf" srcId="{68874E5D-F623-9C40-A936-97CC3FACD2CB}" destId="{3AEBE384-D855-8646-BD0B-218671BB5730}" srcOrd="1" destOrd="0" presId="urn:microsoft.com/office/officeart/2005/8/layout/process1"/>
    <dgm:cxn modelId="{C660A63B-9EC5-1443-95DF-EC93609B1CC8}" type="presParOf" srcId="{3AEBE384-D855-8646-BD0B-218671BB5730}" destId="{361BBFC2-90BD-5546-8131-C4E4B8FD0488}" srcOrd="0" destOrd="0" presId="urn:microsoft.com/office/officeart/2005/8/layout/process1"/>
    <dgm:cxn modelId="{DE433482-8665-CA40-852B-03F19E3BF8BA}" type="presParOf" srcId="{68874E5D-F623-9C40-A936-97CC3FACD2CB}" destId="{1EF2C60E-A5BD-0D49-9134-1490B806ADE7}" srcOrd="2" destOrd="0" presId="urn:microsoft.com/office/officeart/2005/8/layout/process1"/>
    <dgm:cxn modelId="{3C5C2D00-C96A-1647-A667-75C8B8811C26}" type="presParOf" srcId="{68874E5D-F623-9C40-A936-97CC3FACD2CB}" destId="{B35E1491-AE1E-944E-94E6-EB0976F6AC1D}" srcOrd="3" destOrd="0" presId="urn:microsoft.com/office/officeart/2005/8/layout/process1"/>
    <dgm:cxn modelId="{2FE794B1-FF59-9042-8ED0-BFE33F447E0C}" type="presParOf" srcId="{B35E1491-AE1E-944E-94E6-EB0976F6AC1D}" destId="{C6F45F1F-A977-1845-8E3F-5FC41E862BBD}" srcOrd="0" destOrd="0" presId="urn:microsoft.com/office/officeart/2005/8/layout/process1"/>
    <dgm:cxn modelId="{14D44322-D531-CD46-95A7-29092D51FB62}" type="presParOf" srcId="{68874E5D-F623-9C40-A936-97CC3FACD2CB}" destId="{E9074BCE-36A3-8A4B-8983-C6A54E6B752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858923-5CAC-3244-A4FD-BB157AF20C86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79863A-9E79-4844-A395-9BDAB85510A7}">
      <dgm:prSet phldrT="[Text]"/>
      <dgm:spPr/>
      <dgm:t>
        <a:bodyPr/>
        <a:lstStyle/>
        <a:p>
          <a:r>
            <a:rPr lang="en-US" dirty="0"/>
            <a:t>Holidays</a:t>
          </a:r>
        </a:p>
      </dgm:t>
    </dgm:pt>
    <dgm:pt modelId="{92AE0967-EC36-924A-A9EA-AE9B5D32F10B}" type="parTrans" cxnId="{4072348C-9355-1147-87CA-CA75C344E2F8}">
      <dgm:prSet/>
      <dgm:spPr/>
      <dgm:t>
        <a:bodyPr/>
        <a:lstStyle/>
        <a:p>
          <a:endParaRPr lang="en-US"/>
        </a:p>
      </dgm:t>
    </dgm:pt>
    <dgm:pt modelId="{FBE07A7B-B3B1-994D-81D1-BE04A071E2BB}" type="sibTrans" cxnId="{4072348C-9355-1147-87CA-CA75C344E2F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C168F629-D651-0E44-B2B4-DAE502F76CCB}">
      <dgm:prSet phldrT="[Text]"/>
      <dgm:spPr/>
      <dgm:t>
        <a:bodyPr/>
        <a:lstStyle/>
        <a:p>
          <a:r>
            <a:rPr lang="en-US" dirty="0"/>
            <a:t>College</a:t>
          </a:r>
        </a:p>
      </dgm:t>
    </dgm:pt>
    <dgm:pt modelId="{82932028-2118-5D48-803C-415DEF9B98E2}" type="parTrans" cxnId="{94E24BF1-9CD6-E042-8C1B-13950AF28EF9}">
      <dgm:prSet/>
      <dgm:spPr/>
      <dgm:t>
        <a:bodyPr/>
        <a:lstStyle/>
        <a:p>
          <a:endParaRPr lang="en-US"/>
        </a:p>
      </dgm:t>
    </dgm:pt>
    <dgm:pt modelId="{5104ED7A-4727-184D-9816-013A12EBF3DA}" type="sibTrans" cxnId="{94E24BF1-9CD6-E042-8C1B-13950AF28EF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99175C3B-AFDB-3F41-9D34-31FB9F643667}">
      <dgm:prSet phldrT="[Text]"/>
      <dgm:spPr/>
      <dgm:t>
        <a:bodyPr/>
        <a:lstStyle/>
        <a:p>
          <a:r>
            <a:rPr lang="en-US" dirty="0"/>
            <a:t>Activities</a:t>
          </a:r>
        </a:p>
      </dgm:t>
    </dgm:pt>
    <dgm:pt modelId="{853A44FF-3767-4E40-9F9B-2FA3C808A0F4}" type="parTrans" cxnId="{E8218EA4-3846-5348-8CCB-43B9DE59E1F0}">
      <dgm:prSet/>
      <dgm:spPr/>
      <dgm:t>
        <a:bodyPr/>
        <a:lstStyle/>
        <a:p>
          <a:endParaRPr lang="en-US"/>
        </a:p>
      </dgm:t>
    </dgm:pt>
    <dgm:pt modelId="{1E60D981-82CE-5046-9683-B073E36354D4}" type="sibTrans" cxnId="{E8218EA4-3846-5348-8CCB-43B9DE59E1F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1CC95DED-141B-BA45-AD0C-D1414C52EC3E}">
      <dgm:prSet phldrT="[Text]"/>
      <dgm:spPr/>
      <dgm:t>
        <a:bodyPr/>
        <a:lstStyle/>
        <a:p>
          <a:r>
            <a:rPr lang="en-US" dirty="0"/>
            <a:t>Food</a:t>
          </a:r>
        </a:p>
      </dgm:t>
    </dgm:pt>
    <dgm:pt modelId="{BD5C32D2-A339-A140-981B-626B562D64E3}" type="parTrans" cxnId="{93461F9F-E9E7-B34A-8F40-2937EF04890A}">
      <dgm:prSet/>
      <dgm:spPr/>
      <dgm:t>
        <a:bodyPr/>
        <a:lstStyle/>
        <a:p>
          <a:endParaRPr lang="en-US"/>
        </a:p>
      </dgm:t>
    </dgm:pt>
    <dgm:pt modelId="{7C076E4D-10F8-B643-99C4-4636A2C1AF9E}" type="sibTrans" cxnId="{93461F9F-E9E7-B34A-8F40-2937EF04890A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en-US"/>
        </a:p>
      </dgm:t>
    </dgm:pt>
    <dgm:pt modelId="{392E1D2B-5873-1F48-AEF7-B7AE44FB9716}">
      <dgm:prSet phldrT="[Text]"/>
      <dgm:spPr/>
      <dgm:t>
        <a:bodyPr/>
        <a:lstStyle/>
        <a:p>
          <a:r>
            <a:rPr lang="en-US" dirty="0"/>
            <a:t>Camps-Classes</a:t>
          </a:r>
        </a:p>
      </dgm:t>
    </dgm:pt>
    <dgm:pt modelId="{5A4CB1E6-0F6E-2E4C-97D7-C3EB3914A602}" type="parTrans" cxnId="{563E6C04-07BB-B84A-A803-AECDD6F37416}">
      <dgm:prSet/>
      <dgm:spPr/>
      <dgm:t>
        <a:bodyPr/>
        <a:lstStyle/>
        <a:p>
          <a:endParaRPr lang="en-US"/>
        </a:p>
      </dgm:t>
    </dgm:pt>
    <dgm:pt modelId="{3544F8DC-132B-B843-AE8D-4C57E379BEBB}" type="sibTrans" cxnId="{563E6C04-07BB-B84A-A803-AECDD6F37416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US"/>
        </a:p>
      </dgm:t>
    </dgm:pt>
    <dgm:pt modelId="{D35A4D3F-15BC-BD4B-8B66-319B3489246B}">
      <dgm:prSet phldrT="[Text]"/>
      <dgm:spPr/>
      <dgm:t>
        <a:bodyPr/>
        <a:lstStyle/>
        <a:p>
          <a:r>
            <a:rPr lang="en-US" dirty="0"/>
            <a:t>Pregnancy-Babies</a:t>
          </a:r>
        </a:p>
      </dgm:t>
    </dgm:pt>
    <dgm:pt modelId="{DDC29EAD-E7A4-1946-9BB2-8EFCF9FA00D5}" type="parTrans" cxnId="{2E199D60-84E2-C042-981D-AB6C2BC69963}">
      <dgm:prSet/>
      <dgm:spPr/>
      <dgm:t>
        <a:bodyPr/>
        <a:lstStyle/>
        <a:p>
          <a:endParaRPr lang="en-US"/>
        </a:p>
      </dgm:t>
    </dgm:pt>
    <dgm:pt modelId="{9715FD37-656B-5044-9463-D619DBD771E5}" type="sibTrans" cxnId="{2E199D60-84E2-C042-981D-AB6C2BC69963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n-US"/>
        </a:p>
      </dgm:t>
    </dgm:pt>
    <dgm:pt modelId="{8E69737F-3A96-5442-8E2A-DE44F50485DA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77DD7650-CB8D-1F45-87D3-D82B8F030A5B}" type="parTrans" cxnId="{626CA4AE-4343-EC42-986A-13DA6CCC1353}">
      <dgm:prSet/>
      <dgm:spPr/>
      <dgm:t>
        <a:bodyPr/>
        <a:lstStyle/>
        <a:p>
          <a:endParaRPr lang="en-US"/>
        </a:p>
      </dgm:t>
    </dgm:pt>
    <dgm:pt modelId="{5E91D6F9-499A-9C4B-8F61-5653C42FA6BA}" type="sibTrans" cxnId="{626CA4AE-4343-EC42-986A-13DA6CCC1353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F8243697-8E50-5A4A-B806-6CDC9476E5A1}" type="pres">
      <dgm:prSet presAssocID="{A1858923-5CAC-3244-A4FD-BB157AF20C8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2D77CF85-F489-944A-9B12-9CF1A1CBB169}" type="pres">
      <dgm:prSet presAssocID="{A479863A-9E79-4844-A395-9BDAB85510A7}" presName="text1" presStyleCnt="0"/>
      <dgm:spPr/>
    </dgm:pt>
    <dgm:pt modelId="{6676C82F-81E1-6F46-A653-401A2B37A6F2}" type="pres">
      <dgm:prSet presAssocID="{A479863A-9E79-4844-A395-9BDAB85510A7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D940E-4EEC-BC43-B4C8-46AE377F369C}" type="pres">
      <dgm:prSet presAssocID="{A479863A-9E79-4844-A395-9BDAB85510A7}" presName="textaccent1" presStyleCnt="0"/>
      <dgm:spPr/>
    </dgm:pt>
    <dgm:pt modelId="{CEDEBE2F-A63A-6749-921B-7861039C7F31}" type="pres">
      <dgm:prSet presAssocID="{A479863A-9E79-4844-A395-9BDAB85510A7}" presName="accentRepeatNode" presStyleLbl="solidAlignAcc1" presStyleIdx="0" presStyleCnt="14"/>
      <dgm:spPr/>
    </dgm:pt>
    <dgm:pt modelId="{0EE096A5-A31E-D54D-B932-0C4C21AB647B}" type="pres">
      <dgm:prSet presAssocID="{FBE07A7B-B3B1-994D-81D1-BE04A071E2BB}" presName="image1" presStyleCnt="0"/>
      <dgm:spPr/>
    </dgm:pt>
    <dgm:pt modelId="{21A28A34-ABCB-3D47-9383-C6F0D1BBEA50}" type="pres">
      <dgm:prSet presAssocID="{FBE07A7B-B3B1-994D-81D1-BE04A071E2BB}" presName="imageRepeatNode" presStyleLbl="alignAcc1" presStyleIdx="0" presStyleCnt="7"/>
      <dgm:spPr/>
      <dgm:t>
        <a:bodyPr/>
        <a:lstStyle/>
        <a:p>
          <a:endParaRPr lang="en-US"/>
        </a:p>
      </dgm:t>
    </dgm:pt>
    <dgm:pt modelId="{DFFC79DD-7D96-6C49-8359-CFF4CC417AB1}" type="pres">
      <dgm:prSet presAssocID="{FBE07A7B-B3B1-994D-81D1-BE04A071E2BB}" presName="imageaccent1" presStyleCnt="0"/>
      <dgm:spPr/>
    </dgm:pt>
    <dgm:pt modelId="{A5F715D0-9FEA-094A-ACEF-D7F635458679}" type="pres">
      <dgm:prSet presAssocID="{FBE07A7B-B3B1-994D-81D1-BE04A071E2BB}" presName="accentRepeatNode" presStyleLbl="solidAlignAcc1" presStyleIdx="1" presStyleCnt="14"/>
      <dgm:spPr/>
    </dgm:pt>
    <dgm:pt modelId="{D06ADC1E-AA2E-6F42-8851-EAAEB8CBFAE8}" type="pres">
      <dgm:prSet presAssocID="{C168F629-D651-0E44-B2B4-DAE502F76CCB}" presName="text2" presStyleCnt="0"/>
      <dgm:spPr/>
    </dgm:pt>
    <dgm:pt modelId="{235F2BA1-957A-E040-9879-E5AEE6F1EC36}" type="pres">
      <dgm:prSet presAssocID="{C168F629-D651-0E44-B2B4-DAE502F76CCB}" presName="textRepeatNode" presStyleLbl="alignNode1" presStyleIdx="1" presStyleCnt="7" custLinFactNeighborX="869" custLinFactNeighborY="9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0F44B4-5EE1-2C4F-A32A-BFA267A3E2A5}" type="pres">
      <dgm:prSet presAssocID="{C168F629-D651-0E44-B2B4-DAE502F76CCB}" presName="textaccent2" presStyleCnt="0"/>
      <dgm:spPr/>
    </dgm:pt>
    <dgm:pt modelId="{D8BEE1D6-9CB0-0346-8999-846E0F0C50A8}" type="pres">
      <dgm:prSet presAssocID="{C168F629-D651-0E44-B2B4-DAE502F76CCB}" presName="accentRepeatNode" presStyleLbl="solidAlignAcc1" presStyleIdx="2" presStyleCnt="14"/>
      <dgm:spPr/>
    </dgm:pt>
    <dgm:pt modelId="{4890E587-D14C-C748-A021-95133EFC7009}" type="pres">
      <dgm:prSet presAssocID="{5104ED7A-4727-184D-9816-013A12EBF3DA}" presName="image2" presStyleCnt="0"/>
      <dgm:spPr/>
    </dgm:pt>
    <dgm:pt modelId="{6ECA40C8-CBCC-8547-811F-4BF9AE64BADA}" type="pres">
      <dgm:prSet presAssocID="{5104ED7A-4727-184D-9816-013A12EBF3DA}" presName="imageRepeatNode" presStyleLbl="alignAcc1" presStyleIdx="1" presStyleCnt="7" custScaleX="90411" custScaleY="102115"/>
      <dgm:spPr/>
      <dgm:t>
        <a:bodyPr/>
        <a:lstStyle/>
        <a:p>
          <a:endParaRPr lang="en-US"/>
        </a:p>
      </dgm:t>
    </dgm:pt>
    <dgm:pt modelId="{1C9F4126-D06B-9249-A598-98B0ABE8DC15}" type="pres">
      <dgm:prSet presAssocID="{5104ED7A-4727-184D-9816-013A12EBF3DA}" presName="imageaccent2" presStyleCnt="0"/>
      <dgm:spPr/>
    </dgm:pt>
    <dgm:pt modelId="{C7837951-B0D2-9541-8286-B6F0C9B4250B}" type="pres">
      <dgm:prSet presAssocID="{5104ED7A-4727-184D-9816-013A12EBF3DA}" presName="accentRepeatNode" presStyleLbl="solidAlignAcc1" presStyleIdx="3" presStyleCnt="14"/>
      <dgm:spPr/>
    </dgm:pt>
    <dgm:pt modelId="{CAB077C5-D327-E64A-B566-F35C2F01FF5B}" type="pres">
      <dgm:prSet presAssocID="{99175C3B-AFDB-3F41-9D34-31FB9F643667}" presName="text3" presStyleCnt="0"/>
      <dgm:spPr/>
    </dgm:pt>
    <dgm:pt modelId="{43DD051D-427C-314C-B407-8A5DC4254947}" type="pres">
      <dgm:prSet presAssocID="{99175C3B-AFDB-3F41-9D34-31FB9F643667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4D8D4C-FC01-2840-9350-B8ECE8B44D70}" type="pres">
      <dgm:prSet presAssocID="{99175C3B-AFDB-3F41-9D34-31FB9F643667}" presName="textaccent3" presStyleCnt="0"/>
      <dgm:spPr/>
    </dgm:pt>
    <dgm:pt modelId="{A6C5FFFE-E9AF-2E4A-8F2A-AE7123D18214}" type="pres">
      <dgm:prSet presAssocID="{99175C3B-AFDB-3F41-9D34-31FB9F643667}" presName="accentRepeatNode" presStyleLbl="solidAlignAcc1" presStyleIdx="4" presStyleCnt="14"/>
      <dgm:spPr/>
    </dgm:pt>
    <dgm:pt modelId="{29A05882-9C2E-6447-A67A-CA1D9F2BED25}" type="pres">
      <dgm:prSet presAssocID="{1E60D981-82CE-5046-9683-B073E36354D4}" presName="image3" presStyleCnt="0"/>
      <dgm:spPr/>
    </dgm:pt>
    <dgm:pt modelId="{EA200BFE-ECFC-1446-A8EE-A879906C9878}" type="pres">
      <dgm:prSet presAssocID="{1E60D981-82CE-5046-9683-B073E36354D4}" presName="imageRepeatNode" presStyleLbl="alignAcc1" presStyleIdx="2" presStyleCnt="7"/>
      <dgm:spPr/>
      <dgm:t>
        <a:bodyPr/>
        <a:lstStyle/>
        <a:p>
          <a:endParaRPr lang="en-US"/>
        </a:p>
      </dgm:t>
    </dgm:pt>
    <dgm:pt modelId="{2C8BB0F2-B39A-484D-8275-C80932578E83}" type="pres">
      <dgm:prSet presAssocID="{1E60D981-82CE-5046-9683-B073E36354D4}" presName="imageaccent3" presStyleCnt="0"/>
      <dgm:spPr/>
    </dgm:pt>
    <dgm:pt modelId="{B4E47FF7-06BF-324E-B3A7-16D53C399750}" type="pres">
      <dgm:prSet presAssocID="{1E60D981-82CE-5046-9683-B073E36354D4}" presName="accentRepeatNode" presStyleLbl="solidAlignAcc1" presStyleIdx="5" presStyleCnt="14"/>
      <dgm:spPr/>
    </dgm:pt>
    <dgm:pt modelId="{DC56D9CC-3874-D04D-86DE-98EC53FC6429}" type="pres">
      <dgm:prSet presAssocID="{1CC95DED-141B-BA45-AD0C-D1414C52EC3E}" presName="text4" presStyleCnt="0"/>
      <dgm:spPr/>
    </dgm:pt>
    <dgm:pt modelId="{3DDBEF67-156A-9C42-8358-0E7775C1D79C}" type="pres">
      <dgm:prSet presAssocID="{1CC95DED-141B-BA45-AD0C-D1414C52EC3E}" presName="textRepeatNode" presStyleLbl="alignNode1" presStyleIdx="3" presStyleCnt="7" custLinFactNeighborX="0" custLinFactNeighborY="-27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5029C-D2E0-B840-9086-FEB259B4BD93}" type="pres">
      <dgm:prSet presAssocID="{1CC95DED-141B-BA45-AD0C-D1414C52EC3E}" presName="textaccent4" presStyleCnt="0"/>
      <dgm:spPr/>
    </dgm:pt>
    <dgm:pt modelId="{3B9B9A74-1CE5-FC40-832A-F1B8ADBBACA8}" type="pres">
      <dgm:prSet presAssocID="{1CC95DED-141B-BA45-AD0C-D1414C52EC3E}" presName="accentRepeatNode" presStyleLbl="solidAlignAcc1" presStyleIdx="6" presStyleCnt="14"/>
      <dgm:spPr/>
    </dgm:pt>
    <dgm:pt modelId="{1DD1D517-AF14-6549-8240-96EC28214031}" type="pres">
      <dgm:prSet presAssocID="{7C076E4D-10F8-B643-99C4-4636A2C1AF9E}" presName="image4" presStyleCnt="0"/>
      <dgm:spPr/>
    </dgm:pt>
    <dgm:pt modelId="{122D5F67-C59D-4B49-A86A-4A2EAFD1F0FD}" type="pres">
      <dgm:prSet presAssocID="{7C076E4D-10F8-B643-99C4-4636A2C1AF9E}" presName="imageRepeatNode" presStyleLbl="alignAcc1" presStyleIdx="3" presStyleCnt="7"/>
      <dgm:spPr/>
      <dgm:t>
        <a:bodyPr/>
        <a:lstStyle/>
        <a:p>
          <a:endParaRPr lang="en-US"/>
        </a:p>
      </dgm:t>
    </dgm:pt>
    <dgm:pt modelId="{BA9636C1-41AD-B14F-AE03-B031FB31DE4C}" type="pres">
      <dgm:prSet presAssocID="{7C076E4D-10F8-B643-99C4-4636A2C1AF9E}" presName="imageaccent4" presStyleCnt="0"/>
      <dgm:spPr/>
    </dgm:pt>
    <dgm:pt modelId="{64FA0739-58FA-404C-8611-D6136D5BA7A3}" type="pres">
      <dgm:prSet presAssocID="{7C076E4D-10F8-B643-99C4-4636A2C1AF9E}" presName="accentRepeatNode" presStyleLbl="solidAlignAcc1" presStyleIdx="7" presStyleCnt="14"/>
      <dgm:spPr/>
    </dgm:pt>
    <dgm:pt modelId="{61F1A271-E5B4-6844-82E7-F7C065336478}" type="pres">
      <dgm:prSet presAssocID="{392E1D2B-5873-1F48-AEF7-B7AE44FB9716}" presName="text5" presStyleCnt="0"/>
      <dgm:spPr/>
    </dgm:pt>
    <dgm:pt modelId="{32958823-0CE9-7042-B92A-E4E9C2065C50}" type="pres">
      <dgm:prSet presAssocID="{392E1D2B-5873-1F48-AEF7-B7AE44FB9716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000D4-15F1-1448-9EE7-E92F5168F0AB}" type="pres">
      <dgm:prSet presAssocID="{392E1D2B-5873-1F48-AEF7-B7AE44FB9716}" presName="textaccent5" presStyleCnt="0"/>
      <dgm:spPr/>
    </dgm:pt>
    <dgm:pt modelId="{B834A108-0C1F-EF4E-AC49-5254DF98F115}" type="pres">
      <dgm:prSet presAssocID="{392E1D2B-5873-1F48-AEF7-B7AE44FB9716}" presName="accentRepeatNode" presStyleLbl="solidAlignAcc1" presStyleIdx="8" presStyleCnt="14"/>
      <dgm:spPr/>
    </dgm:pt>
    <dgm:pt modelId="{2287E157-5CE3-3448-BA46-BDF9541C89B3}" type="pres">
      <dgm:prSet presAssocID="{3544F8DC-132B-B843-AE8D-4C57E379BEBB}" presName="image5" presStyleCnt="0"/>
      <dgm:spPr/>
    </dgm:pt>
    <dgm:pt modelId="{24FE801C-DAC8-9342-A2D7-72AA73EF7619}" type="pres">
      <dgm:prSet presAssocID="{3544F8DC-132B-B843-AE8D-4C57E379BEBB}" presName="imageRepeatNode" presStyleLbl="alignAcc1" presStyleIdx="4" presStyleCnt="7"/>
      <dgm:spPr/>
      <dgm:t>
        <a:bodyPr/>
        <a:lstStyle/>
        <a:p>
          <a:endParaRPr lang="en-US"/>
        </a:p>
      </dgm:t>
    </dgm:pt>
    <dgm:pt modelId="{1493BB14-5748-1049-BC65-CE4304D0F9D2}" type="pres">
      <dgm:prSet presAssocID="{3544F8DC-132B-B843-AE8D-4C57E379BEBB}" presName="imageaccent5" presStyleCnt="0"/>
      <dgm:spPr/>
    </dgm:pt>
    <dgm:pt modelId="{E671BB2E-7651-384E-898E-60D0C07753F4}" type="pres">
      <dgm:prSet presAssocID="{3544F8DC-132B-B843-AE8D-4C57E379BEBB}" presName="accentRepeatNode" presStyleLbl="solidAlignAcc1" presStyleIdx="9" presStyleCnt="14"/>
      <dgm:spPr/>
    </dgm:pt>
    <dgm:pt modelId="{C2D0F253-FD51-484A-A3B8-FC23CC384E70}" type="pres">
      <dgm:prSet presAssocID="{D35A4D3F-15BC-BD4B-8B66-319B3489246B}" presName="text6" presStyleCnt="0"/>
      <dgm:spPr/>
    </dgm:pt>
    <dgm:pt modelId="{4A8A5D90-1335-4A49-8F8F-28FA7A5A293B}" type="pres">
      <dgm:prSet presAssocID="{D35A4D3F-15BC-BD4B-8B66-319B3489246B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4731D5-054E-D647-A831-BD1165F23434}" type="pres">
      <dgm:prSet presAssocID="{D35A4D3F-15BC-BD4B-8B66-319B3489246B}" presName="textaccent6" presStyleCnt="0"/>
      <dgm:spPr/>
    </dgm:pt>
    <dgm:pt modelId="{8D034282-E3FD-2446-BF6E-FB41D6F0DA32}" type="pres">
      <dgm:prSet presAssocID="{D35A4D3F-15BC-BD4B-8B66-319B3489246B}" presName="accentRepeatNode" presStyleLbl="solidAlignAcc1" presStyleIdx="10" presStyleCnt="14"/>
      <dgm:spPr/>
    </dgm:pt>
    <dgm:pt modelId="{D69DE098-4251-CF46-BA07-001B515406C7}" type="pres">
      <dgm:prSet presAssocID="{9715FD37-656B-5044-9463-D619DBD771E5}" presName="image6" presStyleCnt="0"/>
      <dgm:spPr/>
    </dgm:pt>
    <dgm:pt modelId="{A4EB4B6C-2743-8C4D-A121-FB4494FE4A01}" type="pres">
      <dgm:prSet presAssocID="{9715FD37-656B-5044-9463-D619DBD771E5}" presName="imageRepeatNode" presStyleLbl="alignAcc1" presStyleIdx="5" presStyleCnt="7"/>
      <dgm:spPr/>
      <dgm:t>
        <a:bodyPr/>
        <a:lstStyle/>
        <a:p>
          <a:endParaRPr lang="en-US"/>
        </a:p>
      </dgm:t>
    </dgm:pt>
    <dgm:pt modelId="{9D4BC8B4-A896-8F41-B93C-01D49BBE54AF}" type="pres">
      <dgm:prSet presAssocID="{9715FD37-656B-5044-9463-D619DBD771E5}" presName="imageaccent6" presStyleCnt="0"/>
      <dgm:spPr/>
    </dgm:pt>
    <dgm:pt modelId="{BBF0348B-B004-9042-B14A-590267CC162A}" type="pres">
      <dgm:prSet presAssocID="{9715FD37-656B-5044-9463-D619DBD771E5}" presName="accentRepeatNode" presStyleLbl="solidAlignAcc1" presStyleIdx="11" presStyleCnt="14"/>
      <dgm:spPr/>
    </dgm:pt>
    <dgm:pt modelId="{9A175E8A-5A35-7F4F-9E39-B5248A86E650}" type="pres">
      <dgm:prSet presAssocID="{8E69737F-3A96-5442-8E2A-DE44F50485DA}" presName="text7" presStyleCnt="0"/>
      <dgm:spPr/>
    </dgm:pt>
    <dgm:pt modelId="{DBF821E2-DDE4-D043-81C5-9E25B05C881A}" type="pres">
      <dgm:prSet presAssocID="{8E69737F-3A96-5442-8E2A-DE44F50485DA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129A1-FE09-0D4A-9807-1184985CA24D}" type="pres">
      <dgm:prSet presAssocID="{8E69737F-3A96-5442-8E2A-DE44F50485DA}" presName="textaccent7" presStyleCnt="0"/>
      <dgm:spPr/>
    </dgm:pt>
    <dgm:pt modelId="{6D4F1F6D-5EAE-8243-BCE7-E2F6592D72D8}" type="pres">
      <dgm:prSet presAssocID="{8E69737F-3A96-5442-8E2A-DE44F50485DA}" presName="accentRepeatNode" presStyleLbl="solidAlignAcc1" presStyleIdx="12" presStyleCnt="14"/>
      <dgm:spPr/>
    </dgm:pt>
    <dgm:pt modelId="{D404E480-404D-EA4F-A2A0-05253580A69B}" type="pres">
      <dgm:prSet presAssocID="{5E91D6F9-499A-9C4B-8F61-5653C42FA6BA}" presName="image7" presStyleCnt="0"/>
      <dgm:spPr/>
    </dgm:pt>
    <dgm:pt modelId="{BB39992D-E0A2-6440-8E6D-AD3816732F9D}" type="pres">
      <dgm:prSet presAssocID="{5E91D6F9-499A-9C4B-8F61-5653C42FA6BA}" presName="imageRepeatNode" presStyleLbl="alignAcc1" presStyleIdx="6" presStyleCnt="7"/>
      <dgm:spPr/>
      <dgm:t>
        <a:bodyPr/>
        <a:lstStyle/>
        <a:p>
          <a:endParaRPr lang="en-US"/>
        </a:p>
      </dgm:t>
    </dgm:pt>
    <dgm:pt modelId="{BD8F36A4-0748-404A-93B5-E6B425C483BF}" type="pres">
      <dgm:prSet presAssocID="{5E91D6F9-499A-9C4B-8F61-5653C42FA6BA}" presName="imageaccent7" presStyleCnt="0"/>
      <dgm:spPr/>
    </dgm:pt>
    <dgm:pt modelId="{CB498D16-8203-8247-9EC8-9AB195037F85}" type="pres">
      <dgm:prSet presAssocID="{5E91D6F9-499A-9C4B-8F61-5653C42FA6BA}" presName="accentRepeatNode" presStyleLbl="solidAlignAcc1" presStyleIdx="13" presStyleCnt="14"/>
      <dgm:spPr/>
    </dgm:pt>
  </dgm:ptLst>
  <dgm:cxnLst>
    <dgm:cxn modelId="{A12A71E1-F67D-F042-9E5E-8B62722C609E}" type="presOf" srcId="{A479863A-9E79-4844-A395-9BDAB85510A7}" destId="{6676C82F-81E1-6F46-A653-401A2B37A6F2}" srcOrd="0" destOrd="0" presId="urn:microsoft.com/office/officeart/2008/layout/HexagonCluster"/>
    <dgm:cxn modelId="{A3B170DF-4A93-D74B-ADD6-AA1FA002913C}" type="presOf" srcId="{5E91D6F9-499A-9C4B-8F61-5653C42FA6BA}" destId="{BB39992D-E0A2-6440-8E6D-AD3816732F9D}" srcOrd="0" destOrd="0" presId="urn:microsoft.com/office/officeart/2008/layout/HexagonCluster"/>
    <dgm:cxn modelId="{93461F9F-E9E7-B34A-8F40-2937EF04890A}" srcId="{A1858923-5CAC-3244-A4FD-BB157AF20C86}" destId="{1CC95DED-141B-BA45-AD0C-D1414C52EC3E}" srcOrd="3" destOrd="0" parTransId="{BD5C32D2-A339-A140-981B-626B562D64E3}" sibTransId="{7C076E4D-10F8-B643-99C4-4636A2C1AF9E}"/>
    <dgm:cxn modelId="{2A2968E4-35A7-FE45-9CE9-1697B648F599}" type="presOf" srcId="{5104ED7A-4727-184D-9816-013A12EBF3DA}" destId="{6ECA40C8-CBCC-8547-811F-4BF9AE64BADA}" srcOrd="0" destOrd="0" presId="urn:microsoft.com/office/officeart/2008/layout/HexagonCluster"/>
    <dgm:cxn modelId="{A42FD663-BD5F-4D4C-A4EC-A581FA8BD8B0}" type="presOf" srcId="{FBE07A7B-B3B1-994D-81D1-BE04A071E2BB}" destId="{21A28A34-ABCB-3D47-9383-C6F0D1BBEA50}" srcOrd="0" destOrd="0" presId="urn:microsoft.com/office/officeart/2008/layout/HexagonCluster"/>
    <dgm:cxn modelId="{9F0C183D-9C95-AF43-8825-A343EE95EDB5}" type="presOf" srcId="{3544F8DC-132B-B843-AE8D-4C57E379BEBB}" destId="{24FE801C-DAC8-9342-A2D7-72AA73EF7619}" srcOrd="0" destOrd="0" presId="urn:microsoft.com/office/officeart/2008/layout/HexagonCluster"/>
    <dgm:cxn modelId="{08C2FE03-6965-1B4C-9F9D-9D13AA94289A}" type="presOf" srcId="{1CC95DED-141B-BA45-AD0C-D1414C52EC3E}" destId="{3DDBEF67-156A-9C42-8358-0E7775C1D79C}" srcOrd="0" destOrd="0" presId="urn:microsoft.com/office/officeart/2008/layout/HexagonCluster"/>
    <dgm:cxn modelId="{94E24BF1-9CD6-E042-8C1B-13950AF28EF9}" srcId="{A1858923-5CAC-3244-A4FD-BB157AF20C86}" destId="{C168F629-D651-0E44-B2B4-DAE502F76CCB}" srcOrd="1" destOrd="0" parTransId="{82932028-2118-5D48-803C-415DEF9B98E2}" sibTransId="{5104ED7A-4727-184D-9816-013A12EBF3DA}"/>
    <dgm:cxn modelId="{BECF845D-C1C0-8340-83EF-41ED32BE8D89}" type="presOf" srcId="{1E60D981-82CE-5046-9683-B073E36354D4}" destId="{EA200BFE-ECFC-1446-A8EE-A879906C9878}" srcOrd="0" destOrd="0" presId="urn:microsoft.com/office/officeart/2008/layout/HexagonCluster"/>
    <dgm:cxn modelId="{4072348C-9355-1147-87CA-CA75C344E2F8}" srcId="{A1858923-5CAC-3244-A4FD-BB157AF20C86}" destId="{A479863A-9E79-4844-A395-9BDAB85510A7}" srcOrd="0" destOrd="0" parTransId="{92AE0967-EC36-924A-A9EA-AE9B5D32F10B}" sibTransId="{FBE07A7B-B3B1-994D-81D1-BE04A071E2BB}"/>
    <dgm:cxn modelId="{7EE872EB-AB12-8F4F-95AF-84D39C993362}" type="presOf" srcId="{D35A4D3F-15BC-BD4B-8B66-319B3489246B}" destId="{4A8A5D90-1335-4A49-8F8F-28FA7A5A293B}" srcOrd="0" destOrd="0" presId="urn:microsoft.com/office/officeart/2008/layout/HexagonCluster"/>
    <dgm:cxn modelId="{C5EDDABD-1D0A-A64D-86BA-1BAE6000AB28}" type="presOf" srcId="{392E1D2B-5873-1F48-AEF7-B7AE44FB9716}" destId="{32958823-0CE9-7042-B92A-E4E9C2065C50}" srcOrd="0" destOrd="0" presId="urn:microsoft.com/office/officeart/2008/layout/HexagonCluster"/>
    <dgm:cxn modelId="{C092F74D-647D-1F47-B241-587050C85423}" type="presOf" srcId="{8E69737F-3A96-5442-8E2A-DE44F50485DA}" destId="{DBF821E2-DDE4-D043-81C5-9E25B05C881A}" srcOrd="0" destOrd="0" presId="urn:microsoft.com/office/officeart/2008/layout/HexagonCluster"/>
    <dgm:cxn modelId="{2E199D60-84E2-C042-981D-AB6C2BC69963}" srcId="{A1858923-5CAC-3244-A4FD-BB157AF20C86}" destId="{D35A4D3F-15BC-BD4B-8B66-319B3489246B}" srcOrd="5" destOrd="0" parTransId="{DDC29EAD-E7A4-1946-9BB2-8EFCF9FA00D5}" sibTransId="{9715FD37-656B-5044-9463-D619DBD771E5}"/>
    <dgm:cxn modelId="{9E1B0B1A-0623-B048-A39A-B409FD392701}" type="presOf" srcId="{7C076E4D-10F8-B643-99C4-4636A2C1AF9E}" destId="{122D5F67-C59D-4B49-A86A-4A2EAFD1F0FD}" srcOrd="0" destOrd="0" presId="urn:microsoft.com/office/officeart/2008/layout/HexagonCluster"/>
    <dgm:cxn modelId="{89818E60-0583-C14D-B050-26D50F9ED212}" type="presOf" srcId="{9715FD37-656B-5044-9463-D619DBD771E5}" destId="{A4EB4B6C-2743-8C4D-A121-FB4494FE4A01}" srcOrd="0" destOrd="0" presId="urn:microsoft.com/office/officeart/2008/layout/HexagonCluster"/>
    <dgm:cxn modelId="{E8218EA4-3846-5348-8CCB-43B9DE59E1F0}" srcId="{A1858923-5CAC-3244-A4FD-BB157AF20C86}" destId="{99175C3B-AFDB-3F41-9D34-31FB9F643667}" srcOrd="2" destOrd="0" parTransId="{853A44FF-3767-4E40-9F9B-2FA3C808A0F4}" sibTransId="{1E60D981-82CE-5046-9683-B073E36354D4}"/>
    <dgm:cxn modelId="{C6154CF7-D35D-CE45-A062-B398D8BCD20D}" type="presOf" srcId="{A1858923-5CAC-3244-A4FD-BB157AF20C86}" destId="{F8243697-8E50-5A4A-B806-6CDC9476E5A1}" srcOrd="0" destOrd="0" presId="urn:microsoft.com/office/officeart/2008/layout/HexagonCluster"/>
    <dgm:cxn modelId="{1B2C787F-C717-764F-8B3D-3EF11225D143}" type="presOf" srcId="{C168F629-D651-0E44-B2B4-DAE502F76CCB}" destId="{235F2BA1-957A-E040-9879-E5AEE6F1EC36}" srcOrd="0" destOrd="0" presId="urn:microsoft.com/office/officeart/2008/layout/HexagonCluster"/>
    <dgm:cxn modelId="{626CA4AE-4343-EC42-986A-13DA6CCC1353}" srcId="{A1858923-5CAC-3244-A4FD-BB157AF20C86}" destId="{8E69737F-3A96-5442-8E2A-DE44F50485DA}" srcOrd="6" destOrd="0" parTransId="{77DD7650-CB8D-1F45-87D3-D82B8F030A5B}" sibTransId="{5E91D6F9-499A-9C4B-8F61-5653C42FA6BA}"/>
    <dgm:cxn modelId="{FB5DBB08-2ABF-FB48-9CEE-A55B0C869149}" type="presOf" srcId="{99175C3B-AFDB-3F41-9D34-31FB9F643667}" destId="{43DD051D-427C-314C-B407-8A5DC4254947}" srcOrd="0" destOrd="0" presId="urn:microsoft.com/office/officeart/2008/layout/HexagonCluster"/>
    <dgm:cxn modelId="{563E6C04-07BB-B84A-A803-AECDD6F37416}" srcId="{A1858923-5CAC-3244-A4FD-BB157AF20C86}" destId="{392E1D2B-5873-1F48-AEF7-B7AE44FB9716}" srcOrd="4" destOrd="0" parTransId="{5A4CB1E6-0F6E-2E4C-97D7-C3EB3914A602}" sibTransId="{3544F8DC-132B-B843-AE8D-4C57E379BEBB}"/>
    <dgm:cxn modelId="{E2246F4A-8F5F-CE47-8E8C-3D6A2CB8B63D}" type="presParOf" srcId="{F8243697-8E50-5A4A-B806-6CDC9476E5A1}" destId="{2D77CF85-F489-944A-9B12-9CF1A1CBB169}" srcOrd="0" destOrd="0" presId="urn:microsoft.com/office/officeart/2008/layout/HexagonCluster"/>
    <dgm:cxn modelId="{EA3F2027-31BB-DD42-9AB7-58CC75885301}" type="presParOf" srcId="{2D77CF85-F489-944A-9B12-9CF1A1CBB169}" destId="{6676C82F-81E1-6F46-A653-401A2B37A6F2}" srcOrd="0" destOrd="0" presId="urn:microsoft.com/office/officeart/2008/layout/HexagonCluster"/>
    <dgm:cxn modelId="{651D36F5-8484-C645-8293-A5C5DDA8CC54}" type="presParOf" srcId="{F8243697-8E50-5A4A-B806-6CDC9476E5A1}" destId="{494D940E-4EEC-BC43-B4C8-46AE377F369C}" srcOrd="1" destOrd="0" presId="urn:microsoft.com/office/officeart/2008/layout/HexagonCluster"/>
    <dgm:cxn modelId="{82FEA216-B629-DE43-8544-46F940AC0525}" type="presParOf" srcId="{494D940E-4EEC-BC43-B4C8-46AE377F369C}" destId="{CEDEBE2F-A63A-6749-921B-7861039C7F31}" srcOrd="0" destOrd="0" presId="urn:microsoft.com/office/officeart/2008/layout/HexagonCluster"/>
    <dgm:cxn modelId="{70D6AEB7-F068-4C43-9C97-A20D7982156B}" type="presParOf" srcId="{F8243697-8E50-5A4A-B806-6CDC9476E5A1}" destId="{0EE096A5-A31E-D54D-B932-0C4C21AB647B}" srcOrd="2" destOrd="0" presId="urn:microsoft.com/office/officeart/2008/layout/HexagonCluster"/>
    <dgm:cxn modelId="{671759B2-E486-F44E-9BBF-E4E7F8373F89}" type="presParOf" srcId="{0EE096A5-A31E-D54D-B932-0C4C21AB647B}" destId="{21A28A34-ABCB-3D47-9383-C6F0D1BBEA50}" srcOrd="0" destOrd="0" presId="urn:microsoft.com/office/officeart/2008/layout/HexagonCluster"/>
    <dgm:cxn modelId="{DB052B17-DB5F-B947-923E-F34A612C9C76}" type="presParOf" srcId="{F8243697-8E50-5A4A-B806-6CDC9476E5A1}" destId="{DFFC79DD-7D96-6C49-8359-CFF4CC417AB1}" srcOrd="3" destOrd="0" presId="urn:microsoft.com/office/officeart/2008/layout/HexagonCluster"/>
    <dgm:cxn modelId="{4D4A3C47-74F7-764D-A16E-70034A56B797}" type="presParOf" srcId="{DFFC79DD-7D96-6C49-8359-CFF4CC417AB1}" destId="{A5F715D0-9FEA-094A-ACEF-D7F635458679}" srcOrd="0" destOrd="0" presId="urn:microsoft.com/office/officeart/2008/layout/HexagonCluster"/>
    <dgm:cxn modelId="{3CABAB9B-A3A9-454E-8E85-EDB05CE54127}" type="presParOf" srcId="{F8243697-8E50-5A4A-B806-6CDC9476E5A1}" destId="{D06ADC1E-AA2E-6F42-8851-EAAEB8CBFAE8}" srcOrd="4" destOrd="0" presId="urn:microsoft.com/office/officeart/2008/layout/HexagonCluster"/>
    <dgm:cxn modelId="{E9618596-2303-654C-BD83-E897DE1CE562}" type="presParOf" srcId="{D06ADC1E-AA2E-6F42-8851-EAAEB8CBFAE8}" destId="{235F2BA1-957A-E040-9879-E5AEE6F1EC36}" srcOrd="0" destOrd="0" presId="urn:microsoft.com/office/officeart/2008/layout/HexagonCluster"/>
    <dgm:cxn modelId="{C1EECBD0-1AA6-B642-BE9F-4FAF44A3D6AD}" type="presParOf" srcId="{F8243697-8E50-5A4A-B806-6CDC9476E5A1}" destId="{3C0F44B4-5EE1-2C4F-A32A-BFA267A3E2A5}" srcOrd="5" destOrd="0" presId="urn:microsoft.com/office/officeart/2008/layout/HexagonCluster"/>
    <dgm:cxn modelId="{D3F6D1EE-9B62-1F44-884D-36B08DF6DA56}" type="presParOf" srcId="{3C0F44B4-5EE1-2C4F-A32A-BFA267A3E2A5}" destId="{D8BEE1D6-9CB0-0346-8999-846E0F0C50A8}" srcOrd="0" destOrd="0" presId="urn:microsoft.com/office/officeart/2008/layout/HexagonCluster"/>
    <dgm:cxn modelId="{6314C6C7-9354-6042-BEC0-475FB4037407}" type="presParOf" srcId="{F8243697-8E50-5A4A-B806-6CDC9476E5A1}" destId="{4890E587-D14C-C748-A021-95133EFC7009}" srcOrd="6" destOrd="0" presId="urn:microsoft.com/office/officeart/2008/layout/HexagonCluster"/>
    <dgm:cxn modelId="{01AF45A2-85DF-9D4F-B391-E2878961841C}" type="presParOf" srcId="{4890E587-D14C-C748-A021-95133EFC7009}" destId="{6ECA40C8-CBCC-8547-811F-4BF9AE64BADA}" srcOrd="0" destOrd="0" presId="urn:microsoft.com/office/officeart/2008/layout/HexagonCluster"/>
    <dgm:cxn modelId="{4C7E571C-425C-8D4B-B981-B9CDB4555081}" type="presParOf" srcId="{F8243697-8E50-5A4A-B806-6CDC9476E5A1}" destId="{1C9F4126-D06B-9249-A598-98B0ABE8DC15}" srcOrd="7" destOrd="0" presId="urn:microsoft.com/office/officeart/2008/layout/HexagonCluster"/>
    <dgm:cxn modelId="{80715C05-7D50-3643-BA43-8C73C31CC36C}" type="presParOf" srcId="{1C9F4126-D06B-9249-A598-98B0ABE8DC15}" destId="{C7837951-B0D2-9541-8286-B6F0C9B4250B}" srcOrd="0" destOrd="0" presId="urn:microsoft.com/office/officeart/2008/layout/HexagonCluster"/>
    <dgm:cxn modelId="{07756C7D-BB27-0C4C-B022-A4AA4C1B8B8B}" type="presParOf" srcId="{F8243697-8E50-5A4A-B806-6CDC9476E5A1}" destId="{CAB077C5-D327-E64A-B566-F35C2F01FF5B}" srcOrd="8" destOrd="0" presId="urn:microsoft.com/office/officeart/2008/layout/HexagonCluster"/>
    <dgm:cxn modelId="{E2B8EC0A-314B-2D41-B5E5-4CCEF1C394EF}" type="presParOf" srcId="{CAB077C5-D327-E64A-B566-F35C2F01FF5B}" destId="{43DD051D-427C-314C-B407-8A5DC4254947}" srcOrd="0" destOrd="0" presId="urn:microsoft.com/office/officeart/2008/layout/HexagonCluster"/>
    <dgm:cxn modelId="{A570441B-48D0-0A40-BECB-9335FE87EA69}" type="presParOf" srcId="{F8243697-8E50-5A4A-B806-6CDC9476E5A1}" destId="{E44D8D4C-FC01-2840-9350-B8ECE8B44D70}" srcOrd="9" destOrd="0" presId="urn:microsoft.com/office/officeart/2008/layout/HexagonCluster"/>
    <dgm:cxn modelId="{045AE51B-BB48-4B4E-878C-5924CA9BDF09}" type="presParOf" srcId="{E44D8D4C-FC01-2840-9350-B8ECE8B44D70}" destId="{A6C5FFFE-E9AF-2E4A-8F2A-AE7123D18214}" srcOrd="0" destOrd="0" presId="urn:microsoft.com/office/officeart/2008/layout/HexagonCluster"/>
    <dgm:cxn modelId="{F0489DD9-F905-6844-BBE7-BAAB65521184}" type="presParOf" srcId="{F8243697-8E50-5A4A-B806-6CDC9476E5A1}" destId="{29A05882-9C2E-6447-A67A-CA1D9F2BED25}" srcOrd="10" destOrd="0" presId="urn:microsoft.com/office/officeart/2008/layout/HexagonCluster"/>
    <dgm:cxn modelId="{2007ACD7-C4EA-5449-9411-5826A75B7495}" type="presParOf" srcId="{29A05882-9C2E-6447-A67A-CA1D9F2BED25}" destId="{EA200BFE-ECFC-1446-A8EE-A879906C9878}" srcOrd="0" destOrd="0" presId="urn:microsoft.com/office/officeart/2008/layout/HexagonCluster"/>
    <dgm:cxn modelId="{85744A1C-B308-AB4C-9D4A-0E6733E94708}" type="presParOf" srcId="{F8243697-8E50-5A4A-B806-6CDC9476E5A1}" destId="{2C8BB0F2-B39A-484D-8275-C80932578E83}" srcOrd="11" destOrd="0" presId="urn:microsoft.com/office/officeart/2008/layout/HexagonCluster"/>
    <dgm:cxn modelId="{93DEE8EF-5814-A440-855F-66D0B1A395AF}" type="presParOf" srcId="{2C8BB0F2-B39A-484D-8275-C80932578E83}" destId="{B4E47FF7-06BF-324E-B3A7-16D53C399750}" srcOrd="0" destOrd="0" presId="urn:microsoft.com/office/officeart/2008/layout/HexagonCluster"/>
    <dgm:cxn modelId="{A37DE749-482F-F247-BE25-7C452AB92DF1}" type="presParOf" srcId="{F8243697-8E50-5A4A-B806-6CDC9476E5A1}" destId="{DC56D9CC-3874-D04D-86DE-98EC53FC6429}" srcOrd="12" destOrd="0" presId="urn:microsoft.com/office/officeart/2008/layout/HexagonCluster"/>
    <dgm:cxn modelId="{CB792EB3-39E1-4C4E-BC9D-8C709A4F56CD}" type="presParOf" srcId="{DC56D9CC-3874-D04D-86DE-98EC53FC6429}" destId="{3DDBEF67-156A-9C42-8358-0E7775C1D79C}" srcOrd="0" destOrd="0" presId="urn:microsoft.com/office/officeart/2008/layout/HexagonCluster"/>
    <dgm:cxn modelId="{17348036-0D50-5040-B1BE-D901BE193388}" type="presParOf" srcId="{F8243697-8E50-5A4A-B806-6CDC9476E5A1}" destId="{7815029C-D2E0-B840-9086-FEB259B4BD93}" srcOrd="13" destOrd="0" presId="urn:microsoft.com/office/officeart/2008/layout/HexagonCluster"/>
    <dgm:cxn modelId="{F404EF0D-E360-7041-A111-4F4B626A6436}" type="presParOf" srcId="{7815029C-D2E0-B840-9086-FEB259B4BD93}" destId="{3B9B9A74-1CE5-FC40-832A-F1B8ADBBACA8}" srcOrd="0" destOrd="0" presId="urn:microsoft.com/office/officeart/2008/layout/HexagonCluster"/>
    <dgm:cxn modelId="{1715AEA2-EDF4-DE49-8C22-7FA9AAADA68B}" type="presParOf" srcId="{F8243697-8E50-5A4A-B806-6CDC9476E5A1}" destId="{1DD1D517-AF14-6549-8240-96EC28214031}" srcOrd="14" destOrd="0" presId="urn:microsoft.com/office/officeart/2008/layout/HexagonCluster"/>
    <dgm:cxn modelId="{2E1D1C1F-6E84-A44A-84BD-5D99F99DCB0F}" type="presParOf" srcId="{1DD1D517-AF14-6549-8240-96EC28214031}" destId="{122D5F67-C59D-4B49-A86A-4A2EAFD1F0FD}" srcOrd="0" destOrd="0" presId="urn:microsoft.com/office/officeart/2008/layout/HexagonCluster"/>
    <dgm:cxn modelId="{16C16212-EAEF-8F47-8933-79C8B9BAC704}" type="presParOf" srcId="{F8243697-8E50-5A4A-B806-6CDC9476E5A1}" destId="{BA9636C1-41AD-B14F-AE03-B031FB31DE4C}" srcOrd="15" destOrd="0" presId="urn:microsoft.com/office/officeart/2008/layout/HexagonCluster"/>
    <dgm:cxn modelId="{8233D1E8-11AF-0540-8221-82830EB18145}" type="presParOf" srcId="{BA9636C1-41AD-B14F-AE03-B031FB31DE4C}" destId="{64FA0739-58FA-404C-8611-D6136D5BA7A3}" srcOrd="0" destOrd="0" presId="urn:microsoft.com/office/officeart/2008/layout/HexagonCluster"/>
    <dgm:cxn modelId="{38ED29C4-2A45-B54E-918F-5EB2CD87AFBA}" type="presParOf" srcId="{F8243697-8E50-5A4A-B806-6CDC9476E5A1}" destId="{61F1A271-E5B4-6844-82E7-F7C065336478}" srcOrd="16" destOrd="0" presId="urn:microsoft.com/office/officeart/2008/layout/HexagonCluster"/>
    <dgm:cxn modelId="{2882DA1B-ED15-524C-AFF9-ABB8BB4BDB2E}" type="presParOf" srcId="{61F1A271-E5B4-6844-82E7-F7C065336478}" destId="{32958823-0CE9-7042-B92A-E4E9C2065C50}" srcOrd="0" destOrd="0" presId="urn:microsoft.com/office/officeart/2008/layout/HexagonCluster"/>
    <dgm:cxn modelId="{CE96F9AA-C510-C240-8552-31DA45E63021}" type="presParOf" srcId="{F8243697-8E50-5A4A-B806-6CDC9476E5A1}" destId="{DBA000D4-15F1-1448-9EE7-E92F5168F0AB}" srcOrd="17" destOrd="0" presId="urn:microsoft.com/office/officeart/2008/layout/HexagonCluster"/>
    <dgm:cxn modelId="{0E5C1715-E466-A34B-A45A-7044A90958E6}" type="presParOf" srcId="{DBA000D4-15F1-1448-9EE7-E92F5168F0AB}" destId="{B834A108-0C1F-EF4E-AC49-5254DF98F115}" srcOrd="0" destOrd="0" presId="urn:microsoft.com/office/officeart/2008/layout/HexagonCluster"/>
    <dgm:cxn modelId="{16921A9D-681D-DE49-AA6B-4994C0592319}" type="presParOf" srcId="{F8243697-8E50-5A4A-B806-6CDC9476E5A1}" destId="{2287E157-5CE3-3448-BA46-BDF9541C89B3}" srcOrd="18" destOrd="0" presId="urn:microsoft.com/office/officeart/2008/layout/HexagonCluster"/>
    <dgm:cxn modelId="{FA629F27-E05E-AE49-BB25-ADDC6036CC81}" type="presParOf" srcId="{2287E157-5CE3-3448-BA46-BDF9541C89B3}" destId="{24FE801C-DAC8-9342-A2D7-72AA73EF7619}" srcOrd="0" destOrd="0" presId="urn:microsoft.com/office/officeart/2008/layout/HexagonCluster"/>
    <dgm:cxn modelId="{9EEBFC9C-2AEE-1246-A970-01559D222E0F}" type="presParOf" srcId="{F8243697-8E50-5A4A-B806-6CDC9476E5A1}" destId="{1493BB14-5748-1049-BC65-CE4304D0F9D2}" srcOrd="19" destOrd="0" presId="urn:microsoft.com/office/officeart/2008/layout/HexagonCluster"/>
    <dgm:cxn modelId="{7DB5193D-B280-C141-AB3A-16BF44F7F770}" type="presParOf" srcId="{1493BB14-5748-1049-BC65-CE4304D0F9D2}" destId="{E671BB2E-7651-384E-898E-60D0C07753F4}" srcOrd="0" destOrd="0" presId="urn:microsoft.com/office/officeart/2008/layout/HexagonCluster"/>
    <dgm:cxn modelId="{AF8BEC21-662B-3542-8EDC-0CDF213B8519}" type="presParOf" srcId="{F8243697-8E50-5A4A-B806-6CDC9476E5A1}" destId="{C2D0F253-FD51-484A-A3B8-FC23CC384E70}" srcOrd="20" destOrd="0" presId="urn:microsoft.com/office/officeart/2008/layout/HexagonCluster"/>
    <dgm:cxn modelId="{1CA9087B-0375-6E45-82B0-1FA2524BE5FA}" type="presParOf" srcId="{C2D0F253-FD51-484A-A3B8-FC23CC384E70}" destId="{4A8A5D90-1335-4A49-8F8F-28FA7A5A293B}" srcOrd="0" destOrd="0" presId="urn:microsoft.com/office/officeart/2008/layout/HexagonCluster"/>
    <dgm:cxn modelId="{A4F606EF-D873-AB44-B39C-9B0B3A2D3CFF}" type="presParOf" srcId="{F8243697-8E50-5A4A-B806-6CDC9476E5A1}" destId="{874731D5-054E-D647-A831-BD1165F23434}" srcOrd="21" destOrd="0" presId="urn:microsoft.com/office/officeart/2008/layout/HexagonCluster"/>
    <dgm:cxn modelId="{2130F4C7-6E14-1D43-8C5A-22BCF7F5D2FA}" type="presParOf" srcId="{874731D5-054E-D647-A831-BD1165F23434}" destId="{8D034282-E3FD-2446-BF6E-FB41D6F0DA32}" srcOrd="0" destOrd="0" presId="urn:microsoft.com/office/officeart/2008/layout/HexagonCluster"/>
    <dgm:cxn modelId="{5F1880FB-CC87-D04A-9201-7455FE7B95F3}" type="presParOf" srcId="{F8243697-8E50-5A4A-B806-6CDC9476E5A1}" destId="{D69DE098-4251-CF46-BA07-001B515406C7}" srcOrd="22" destOrd="0" presId="urn:microsoft.com/office/officeart/2008/layout/HexagonCluster"/>
    <dgm:cxn modelId="{444D7A00-54F4-9C41-8714-D904523FB078}" type="presParOf" srcId="{D69DE098-4251-CF46-BA07-001B515406C7}" destId="{A4EB4B6C-2743-8C4D-A121-FB4494FE4A01}" srcOrd="0" destOrd="0" presId="urn:microsoft.com/office/officeart/2008/layout/HexagonCluster"/>
    <dgm:cxn modelId="{49A43279-2902-504C-9D9A-08C2896D7575}" type="presParOf" srcId="{F8243697-8E50-5A4A-B806-6CDC9476E5A1}" destId="{9D4BC8B4-A896-8F41-B93C-01D49BBE54AF}" srcOrd="23" destOrd="0" presId="urn:microsoft.com/office/officeart/2008/layout/HexagonCluster"/>
    <dgm:cxn modelId="{F4B6BFF6-799A-D645-A58A-59D1EA039866}" type="presParOf" srcId="{9D4BC8B4-A896-8F41-B93C-01D49BBE54AF}" destId="{BBF0348B-B004-9042-B14A-590267CC162A}" srcOrd="0" destOrd="0" presId="urn:microsoft.com/office/officeart/2008/layout/HexagonCluster"/>
    <dgm:cxn modelId="{60BB83E1-4D0F-9F45-8FCD-DE1FE17A6683}" type="presParOf" srcId="{F8243697-8E50-5A4A-B806-6CDC9476E5A1}" destId="{9A175E8A-5A35-7F4F-9E39-B5248A86E650}" srcOrd="24" destOrd="0" presId="urn:microsoft.com/office/officeart/2008/layout/HexagonCluster"/>
    <dgm:cxn modelId="{F3735336-4A7D-2146-8826-F7DDC30CF891}" type="presParOf" srcId="{9A175E8A-5A35-7F4F-9E39-B5248A86E650}" destId="{DBF821E2-DDE4-D043-81C5-9E25B05C881A}" srcOrd="0" destOrd="0" presId="urn:microsoft.com/office/officeart/2008/layout/HexagonCluster"/>
    <dgm:cxn modelId="{BE24332D-3006-3E41-99E7-179C7BC5063C}" type="presParOf" srcId="{F8243697-8E50-5A4A-B806-6CDC9476E5A1}" destId="{DA6129A1-FE09-0D4A-9807-1184985CA24D}" srcOrd="25" destOrd="0" presId="urn:microsoft.com/office/officeart/2008/layout/HexagonCluster"/>
    <dgm:cxn modelId="{8091433E-DBF2-B34D-8EAC-C543D9942103}" type="presParOf" srcId="{DA6129A1-FE09-0D4A-9807-1184985CA24D}" destId="{6D4F1F6D-5EAE-8243-BCE7-E2F6592D72D8}" srcOrd="0" destOrd="0" presId="urn:microsoft.com/office/officeart/2008/layout/HexagonCluster"/>
    <dgm:cxn modelId="{696AC155-2469-5B4E-B35F-8939B57566B9}" type="presParOf" srcId="{F8243697-8E50-5A4A-B806-6CDC9476E5A1}" destId="{D404E480-404D-EA4F-A2A0-05253580A69B}" srcOrd="26" destOrd="0" presId="urn:microsoft.com/office/officeart/2008/layout/HexagonCluster"/>
    <dgm:cxn modelId="{D4AA4186-4E60-FB44-8CBD-9AF9562775CA}" type="presParOf" srcId="{D404E480-404D-EA4F-A2A0-05253580A69B}" destId="{BB39992D-E0A2-6440-8E6D-AD3816732F9D}" srcOrd="0" destOrd="0" presId="urn:microsoft.com/office/officeart/2008/layout/HexagonCluster"/>
    <dgm:cxn modelId="{C293C62F-7DD6-5345-A152-7F913E23F3E3}" type="presParOf" srcId="{F8243697-8E50-5A4A-B806-6CDC9476E5A1}" destId="{BD8F36A4-0748-404A-93B5-E6B425C483BF}" srcOrd="27" destOrd="0" presId="urn:microsoft.com/office/officeart/2008/layout/HexagonCluster"/>
    <dgm:cxn modelId="{324B6165-EE3D-0748-B010-DC6912933CFC}" type="presParOf" srcId="{BD8F36A4-0748-404A-93B5-E6B425C483BF}" destId="{CB498D16-8203-8247-9EC8-9AB195037F8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BFF47-2C27-0F44-9962-C32CEE8B320B}">
      <dsp:nvSpPr>
        <dsp:cNvPr id="0" name=""/>
        <dsp:cNvSpPr/>
      </dsp:nvSpPr>
      <dsp:spPr>
        <a:xfrm>
          <a:off x="1405455" y="178789"/>
          <a:ext cx="3548284" cy="123227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EF837-6355-1844-8605-3F371D47EFBF}">
      <dsp:nvSpPr>
        <dsp:cNvPr id="0" name=""/>
        <dsp:cNvSpPr/>
      </dsp:nvSpPr>
      <dsp:spPr>
        <a:xfrm>
          <a:off x="2841272" y="3196206"/>
          <a:ext cx="687652" cy="440097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DA7A8E4-1889-184C-A742-D7B34794D613}">
      <dsp:nvSpPr>
        <dsp:cNvPr id="0" name=""/>
        <dsp:cNvSpPr/>
      </dsp:nvSpPr>
      <dsp:spPr>
        <a:xfrm>
          <a:off x="1534734" y="3548284"/>
          <a:ext cx="3300729" cy="825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Newly </a:t>
          </a:r>
          <a:r>
            <a:rPr lang="en-US" sz="1900" kern="1200" dirty="0" smtClean="0"/>
            <a:t>engaged, more informed </a:t>
          </a:r>
          <a:endParaRPr lang="en-US" sz="1900" kern="1200" dirty="0"/>
        </a:p>
      </dsp:txBody>
      <dsp:txXfrm>
        <a:off x="1534734" y="3548284"/>
        <a:ext cx="3300729" cy="825182"/>
      </dsp:txXfrm>
    </dsp:sp>
    <dsp:sp modelId="{071207C4-853B-7648-B685-937CBC020520}">
      <dsp:nvSpPr>
        <dsp:cNvPr id="0" name=""/>
        <dsp:cNvSpPr/>
      </dsp:nvSpPr>
      <dsp:spPr>
        <a:xfrm>
          <a:off x="2695490" y="1506233"/>
          <a:ext cx="1237773" cy="12377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Contest entrants</a:t>
          </a:r>
        </a:p>
      </dsp:txBody>
      <dsp:txXfrm>
        <a:off x="2876758" y="1687501"/>
        <a:ext cx="875237" cy="875237"/>
      </dsp:txXfrm>
    </dsp:sp>
    <dsp:sp modelId="{DCD3EE3E-6EEB-134F-A358-16F551ECBF8D}">
      <dsp:nvSpPr>
        <dsp:cNvPr id="0" name=""/>
        <dsp:cNvSpPr/>
      </dsp:nvSpPr>
      <dsp:spPr>
        <a:xfrm>
          <a:off x="1809794" y="577627"/>
          <a:ext cx="1237773" cy="12377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Email</a:t>
          </a:r>
          <a:r>
            <a:rPr lang="en-US" sz="1400" kern="1200" baseline="0" dirty="0"/>
            <a:t> readers</a:t>
          </a:r>
          <a:endParaRPr lang="en-US" sz="1400" kern="1200" dirty="0"/>
        </a:p>
      </dsp:txBody>
      <dsp:txXfrm>
        <a:off x="1991062" y="758895"/>
        <a:ext cx="875237" cy="875237"/>
      </dsp:txXfrm>
    </dsp:sp>
    <dsp:sp modelId="{70FC4C53-071E-7742-962B-734195DCAB9A}">
      <dsp:nvSpPr>
        <dsp:cNvPr id="0" name=""/>
        <dsp:cNvSpPr/>
      </dsp:nvSpPr>
      <dsp:spPr>
        <a:xfrm>
          <a:off x="3075074" y="278361"/>
          <a:ext cx="1237773" cy="12377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Freebie</a:t>
          </a:r>
          <a:r>
            <a:rPr lang="en-US" sz="1400" kern="1200" baseline="0" dirty="0"/>
            <a:t> downloads</a:t>
          </a:r>
          <a:endParaRPr lang="en-US" sz="1400" kern="1200" dirty="0"/>
        </a:p>
      </dsp:txBody>
      <dsp:txXfrm>
        <a:off x="3256342" y="459629"/>
        <a:ext cx="875237" cy="875237"/>
      </dsp:txXfrm>
    </dsp:sp>
    <dsp:sp modelId="{1011B7E8-1677-2948-B05A-3BC26DFF34AF}">
      <dsp:nvSpPr>
        <dsp:cNvPr id="0" name=""/>
        <dsp:cNvSpPr/>
      </dsp:nvSpPr>
      <dsp:spPr>
        <a:xfrm>
          <a:off x="1259673" y="27506"/>
          <a:ext cx="3850851" cy="308068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847CF-640F-D34E-B952-1B14427E7803}">
      <dsp:nvSpPr>
        <dsp:cNvPr id="0" name=""/>
        <dsp:cNvSpPr/>
      </dsp:nvSpPr>
      <dsp:spPr>
        <a:xfrm>
          <a:off x="8840" y="96454"/>
          <a:ext cx="2642294" cy="15853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Contact </a:t>
          </a:r>
          <a:r>
            <a:rPr lang="en-US" sz="3000" kern="1200" dirty="0" smtClean="0"/>
            <a:t>enters</a:t>
          </a:r>
          <a:endParaRPr lang="en-US" sz="3000" kern="1200" dirty="0"/>
        </a:p>
      </dsp:txBody>
      <dsp:txXfrm>
        <a:off x="55274" y="142888"/>
        <a:ext cx="2549426" cy="1492508"/>
      </dsp:txXfrm>
    </dsp:sp>
    <dsp:sp modelId="{F59082C0-7F3A-A64E-9CC5-5299C0530F8B}">
      <dsp:nvSpPr>
        <dsp:cNvPr id="0" name=""/>
        <dsp:cNvSpPr/>
      </dsp:nvSpPr>
      <dsp:spPr>
        <a:xfrm>
          <a:off x="2915364" y="561498"/>
          <a:ext cx="560166" cy="6552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2915364" y="692556"/>
        <a:ext cx="392116" cy="393173"/>
      </dsp:txXfrm>
    </dsp:sp>
    <dsp:sp modelId="{31ACC758-B3C2-4A46-930D-513D5FF08B99}">
      <dsp:nvSpPr>
        <dsp:cNvPr id="0" name=""/>
        <dsp:cNvSpPr/>
      </dsp:nvSpPr>
      <dsp:spPr>
        <a:xfrm>
          <a:off x="3708052" y="96454"/>
          <a:ext cx="2642294" cy="15853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Tag: ENGAGED</a:t>
          </a:r>
        </a:p>
      </dsp:txBody>
      <dsp:txXfrm>
        <a:off x="3754486" y="142888"/>
        <a:ext cx="2549426" cy="1492508"/>
      </dsp:txXfrm>
    </dsp:sp>
    <dsp:sp modelId="{08B44075-01A4-4741-874D-938C7BD67CE5}">
      <dsp:nvSpPr>
        <dsp:cNvPr id="0" name=""/>
        <dsp:cNvSpPr/>
      </dsp:nvSpPr>
      <dsp:spPr>
        <a:xfrm>
          <a:off x="6614576" y="561498"/>
          <a:ext cx="560166" cy="65528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614576" y="692556"/>
        <a:ext cx="392116" cy="393173"/>
      </dsp:txXfrm>
    </dsp:sp>
    <dsp:sp modelId="{856479CC-E535-6144-B03E-7601C4AB7B36}">
      <dsp:nvSpPr>
        <dsp:cNvPr id="0" name=""/>
        <dsp:cNvSpPr/>
      </dsp:nvSpPr>
      <dsp:spPr>
        <a:xfrm>
          <a:off x="7407265" y="96454"/>
          <a:ext cx="2642294" cy="15853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Start:</a:t>
          </a:r>
          <a:r>
            <a:rPr lang="en-US" sz="3000" kern="1200" baseline="0" dirty="0"/>
            <a:t> </a:t>
          </a:r>
          <a:r>
            <a:rPr lang="en-US" sz="3000" kern="1200" dirty="0"/>
            <a:t>6-month engagement</a:t>
          </a:r>
          <a:r>
            <a:rPr lang="en-US" sz="3000" kern="1200" baseline="0" dirty="0"/>
            <a:t> funnel</a:t>
          </a:r>
          <a:endParaRPr lang="en-US" sz="3000" kern="1200" dirty="0"/>
        </a:p>
      </dsp:txBody>
      <dsp:txXfrm>
        <a:off x="7453699" y="142888"/>
        <a:ext cx="2549426" cy="1492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C95C8-B75C-1047-93E0-37544950C20C}">
      <dsp:nvSpPr>
        <dsp:cNvPr id="0" name=""/>
        <dsp:cNvSpPr/>
      </dsp:nvSpPr>
      <dsp:spPr>
        <a:xfrm>
          <a:off x="8840" y="51071"/>
          <a:ext cx="2642294" cy="15853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Any</a:t>
          </a:r>
          <a:r>
            <a:rPr lang="en-US" sz="2100" kern="1200" baseline="0" dirty="0"/>
            <a:t> action </a:t>
          </a:r>
          <a:r>
            <a:rPr lang="en-US" sz="2100" kern="1200" baseline="0" dirty="0" smtClean="0"/>
            <a:t>(open, click, submit) </a:t>
          </a:r>
          <a:r>
            <a:rPr lang="en-US" sz="2100" kern="1200" baseline="0" dirty="0"/>
            <a:t>=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baseline="0" dirty="0"/>
            <a:t>Re-enter funnel</a:t>
          </a:r>
          <a:endParaRPr lang="en-US" sz="2100" kern="1200" dirty="0"/>
        </a:p>
      </dsp:txBody>
      <dsp:txXfrm>
        <a:off x="55274" y="97505"/>
        <a:ext cx="2549426" cy="1492508"/>
      </dsp:txXfrm>
    </dsp:sp>
    <dsp:sp modelId="{3AEBE384-D855-8646-BD0B-218671BB5730}">
      <dsp:nvSpPr>
        <dsp:cNvPr id="0" name=""/>
        <dsp:cNvSpPr/>
      </dsp:nvSpPr>
      <dsp:spPr>
        <a:xfrm>
          <a:off x="2915364" y="516115"/>
          <a:ext cx="560166" cy="6552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915364" y="647173"/>
        <a:ext cx="392116" cy="393172"/>
      </dsp:txXfrm>
    </dsp:sp>
    <dsp:sp modelId="{1EF2C60E-A5BD-0D49-9134-1490B806ADE7}">
      <dsp:nvSpPr>
        <dsp:cNvPr id="0" name=""/>
        <dsp:cNvSpPr/>
      </dsp:nvSpPr>
      <dsp:spPr>
        <a:xfrm>
          <a:off x="3708052" y="51071"/>
          <a:ext cx="2642294" cy="15853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If someone gets to END of 6</a:t>
          </a:r>
          <a:r>
            <a:rPr lang="en-US" sz="2100" kern="1200" baseline="0" dirty="0"/>
            <a:t> months, tag INACTIVE 	</a:t>
          </a:r>
          <a:endParaRPr lang="en-US" sz="2100" kern="1200" dirty="0"/>
        </a:p>
      </dsp:txBody>
      <dsp:txXfrm>
        <a:off x="3754486" y="97505"/>
        <a:ext cx="2549426" cy="1492508"/>
      </dsp:txXfrm>
    </dsp:sp>
    <dsp:sp modelId="{B35E1491-AE1E-944E-94E6-EB0976F6AC1D}">
      <dsp:nvSpPr>
        <dsp:cNvPr id="0" name=""/>
        <dsp:cNvSpPr/>
      </dsp:nvSpPr>
      <dsp:spPr>
        <a:xfrm>
          <a:off x="6614576" y="516115"/>
          <a:ext cx="560166" cy="6552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614576" y="647173"/>
        <a:ext cx="392116" cy="393172"/>
      </dsp:txXfrm>
    </dsp:sp>
    <dsp:sp modelId="{E9074BCE-36A3-8A4B-8983-C6A54E6B7529}">
      <dsp:nvSpPr>
        <dsp:cNvPr id="0" name=""/>
        <dsp:cNvSpPr/>
      </dsp:nvSpPr>
      <dsp:spPr>
        <a:xfrm>
          <a:off x="7407264" y="51071"/>
          <a:ext cx="2642294" cy="15853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INACTIVE tag triggers </a:t>
          </a:r>
          <a:endParaRPr lang="en-US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RE-ENGAGEMENT </a:t>
          </a:r>
          <a:r>
            <a:rPr lang="en-US" sz="2100" kern="1200" dirty="0"/>
            <a:t>EMAILS</a:t>
          </a:r>
        </a:p>
      </dsp:txBody>
      <dsp:txXfrm>
        <a:off x="7453698" y="97505"/>
        <a:ext cx="2549426" cy="14925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6C82F-81E1-6F46-A653-401A2B37A6F2}">
      <dsp:nvSpPr>
        <dsp:cNvPr id="0" name=""/>
        <dsp:cNvSpPr/>
      </dsp:nvSpPr>
      <dsp:spPr>
        <a:xfrm>
          <a:off x="2803747" y="1773217"/>
          <a:ext cx="1242879" cy="106722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Holidays</a:t>
          </a:r>
        </a:p>
      </dsp:txBody>
      <dsp:txXfrm>
        <a:off x="2996256" y="1938519"/>
        <a:ext cx="857861" cy="736624"/>
      </dsp:txXfrm>
    </dsp:sp>
    <dsp:sp modelId="{CEDEBE2F-A63A-6749-921B-7861039C7F31}">
      <dsp:nvSpPr>
        <dsp:cNvPr id="0" name=""/>
        <dsp:cNvSpPr/>
      </dsp:nvSpPr>
      <dsp:spPr>
        <a:xfrm>
          <a:off x="2833402" y="2250312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28A34-ABCB-3D47-9383-C6F0D1BBEA50}">
      <dsp:nvSpPr>
        <dsp:cNvPr id="0" name=""/>
        <dsp:cNvSpPr/>
      </dsp:nvSpPr>
      <dsp:spPr>
        <a:xfrm>
          <a:off x="1734185" y="1183083"/>
          <a:ext cx="1242879" cy="106722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715D0-9FEA-094A-ACEF-D7F635458679}">
      <dsp:nvSpPr>
        <dsp:cNvPr id="0" name=""/>
        <dsp:cNvSpPr/>
      </dsp:nvSpPr>
      <dsp:spPr>
        <a:xfrm>
          <a:off x="2585617" y="2108712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F2BA1-957A-E040-9879-E5AEE6F1EC36}">
      <dsp:nvSpPr>
        <dsp:cNvPr id="0" name=""/>
        <dsp:cNvSpPr/>
      </dsp:nvSpPr>
      <dsp:spPr>
        <a:xfrm>
          <a:off x="3884109" y="1189491"/>
          <a:ext cx="1242879" cy="106722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College</a:t>
          </a:r>
        </a:p>
      </dsp:txBody>
      <dsp:txXfrm>
        <a:off x="4076618" y="1354793"/>
        <a:ext cx="857861" cy="736624"/>
      </dsp:txXfrm>
    </dsp:sp>
    <dsp:sp modelId="{D8BEE1D6-9CB0-0346-8999-846E0F0C50A8}">
      <dsp:nvSpPr>
        <dsp:cNvPr id="0" name=""/>
        <dsp:cNvSpPr/>
      </dsp:nvSpPr>
      <dsp:spPr>
        <a:xfrm>
          <a:off x="4728694" y="2103080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A40C8-CBCC-8547-811F-4BF9AE64BADA}">
      <dsp:nvSpPr>
        <dsp:cNvPr id="0" name=""/>
        <dsp:cNvSpPr/>
      </dsp:nvSpPr>
      <dsp:spPr>
        <a:xfrm>
          <a:off x="5001801" y="1759517"/>
          <a:ext cx="1123699" cy="10898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37951-B0D2-9541-8286-B6F0C9B4250B}">
      <dsp:nvSpPr>
        <dsp:cNvPr id="0" name=""/>
        <dsp:cNvSpPr/>
      </dsp:nvSpPr>
      <dsp:spPr>
        <a:xfrm>
          <a:off x="4972525" y="2245887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D051D-427C-314C-B407-8A5DC4254947}">
      <dsp:nvSpPr>
        <dsp:cNvPr id="0" name=""/>
        <dsp:cNvSpPr/>
      </dsp:nvSpPr>
      <dsp:spPr>
        <a:xfrm>
          <a:off x="2803747" y="593351"/>
          <a:ext cx="1242879" cy="106722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Activities</a:t>
          </a:r>
        </a:p>
      </dsp:txBody>
      <dsp:txXfrm>
        <a:off x="2996256" y="758653"/>
        <a:ext cx="857861" cy="736624"/>
      </dsp:txXfrm>
    </dsp:sp>
    <dsp:sp modelId="{A6C5FFFE-E9AF-2E4A-8F2A-AE7123D18214}">
      <dsp:nvSpPr>
        <dsp:cNvPr id="0" name=""/>
        <dsp:cNvSpPr/>
      </dsp:nvSpPr>
      <dsp:spPr>
        <a:xfrm>
          <a:off x="3649907" y="607833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00BFE-ECFC-1446-A8EE-A879906C9878}">
      <dsp:nvSpPr>
        <dsp:cNvPr id="0" name=""/>
        <dsp:cNvSpPr/>
      </dsp:nvSpPr>
      <dsp:spPr>
        <a:xfrm>
          <a:off x="3873309" y="0"/>
          <a:ext cx="1242879" cy="106722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47FF7-06BF-324E-B3A7-16D53C399750}">
      <dsp:nvSpPr>
        <dsp:cNvPr id="0" name=""/>
        <dsp:cNvSpPr/>
      </dsp:nvSpPr>
      <dsp:spPr>
        <a:xfrm>
          <a:off x="3908236" y="472670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BEF67-156A-9C42-8358-0E7775C1D79C}">
      <dsp:nvSpPr>
        <dsp:cNvPr id="0" name=""/>
        <dsp:cNvSpPr/>
      </dsp:nvSpPr>
      <dsp:spPr>
        <a:xfrm>
          <a:off x="4942211" y="562059"/>
          <a:ext cx="1242879" cy="106722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Food</a:t>
          </a:r>
        </a:p>
      </dsp:txBody>
      <dsp:txXfrm>
        <a:off x="5134720" y="727361"/>
        <a:ext cx="857861" cy="736624"/>
      </dsp:txXfrm>
    </dsp:sp>
    <dsp:sp modelId="{3B9B9A74-1CE5-FC40-832A-F1B8ADBBACA8}">
      <dsp:nvSpPr>
        <dsp:cNvPr id="0" name=""/>
        <dsp:cNvSpPr/>
      </dsp:nvSpPr>
      <dsp:spPr>
        <a:xfrm>
          <a:off x="6017704" y="1064010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D5F67-C59D-4B49-A86A-4A2EAFD1F0FD}">
      <dsp:nvSpPr>
        <dsp:cNvPr id="0" name=""/>
        <dsp:cNvSpPr/>
      </dsp:nvSpPr>
      <dsp:spPr>
        <a:xfrm>
          <a:off x="6011773" y="1191128"/>
          <a:ext cx="1242879" cy="106722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A0739-58FA-404C-8611-D6136D5BA7A3}">
      <dsp:nvSpPr>
        <dsp:cNvPr id="0" name=""/>
        <dsp:cNvSpPr/>
      </dsp:nvSpPr>
      <dsp:spPr>
        <a:xfrm>
          <a:off x="6254286" y="1210035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58823-0CE9-7042-B92A-E4E9C2065C50}">
      <dsp:nvSpPr>
        <dsp:cNvPr id="0" name=""/>
        <dsp:cNvSpPr/>
      </dsp:nvSpPr>
      <dsp:spPr>
        <a:xfrm>
          <a:off x="6011773" y="11263"/>
          <a:ext cx="1242879" cy="106722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Camps-Classes</a:t>
          </a:r>
        </a:p>
      </dsp:txBody>
      <dsp:txXfrm>
        <a:off x="6204282" y="176565"/>
        <a:ext cx="857861" cy="736624"/>
      </dsp:txXfrm>
    </dsp:sp>
    <dsp:sp modelId="{B834A108-0C1F-EF4E-AC49-5254DF98F115}">
      <dsp:nvSpPr>
        <dsp:cNvPr id="0" name=""/>
        <dsp:cNvSpPr/>
      </dsp:nvSpPr>
      <dsp:spPr>
        <a:xfrm>
          <a:off x="7087265" y="489565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E801C-DAC8-9342-A2D7-72AA73EF7619}">
      <dsp:nvSpPr>
        <dsp:cNvPr id="0" name=""/>
        <dsp:cNvSpPr/>
      </dsp:nvSpPr>
      <dsp:spPr>
        <a:xfrm>
          <a:off x="7081334" y="606626"/>
          <a:ext cx="1242879" cy="106722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1BB2E-7651-384E-898E-60D0C07753F4}">
      <dsp:nvSpPr>
        <dsp:cNvPr id="0" name=""/>
        <dsp:cNvSpPr/>
      </dsp:nvSpPr>
      <dsp:spPr>
        <a:xfrm>
          <a:off x="7329119" y="630361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A5D90-1335-4A49-8F8F-28FA7A5A293B}">
      <dsp:nvSpPr>
        <dsp:cNvPr id="0" name=""/>
        <dsp:cNvSpPr/>
      </dsp:nvSpPr>
      <dsp:spPr>
        <a:xfrm>
          <a:off x="7081334" y="1784480"/>
          <a:ext cx="1242879" cy="106722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Pregnancy-Babies</a:t>
          </a:r>
        </a:p>
      </dsp:txBody>
      <dsp:txXfrm>
        <a:off x="7273843" y="1949782"/>
        <a:ext cx="857861" cy="736624"/>
      </dsp:txXfrm>
    </dsp:sp>
    <dsp:sp modelId="{8D034282-E3FD-2446-BF6E-FB41D6F0DA32}">
      <dsp:nvSpPr>
        <dsp:cNvPr id="0" name=""/>
        <dsp:cNvSpPr/>
      </dsp:nvSpPr>
      <dsp:spPr>
        <a:xfrm>
          <a:off x="7327801" y="2719362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EB4B6C-2743-8C4D-A121-FB4494FE4A01}">
      <dsp:nvSpPr>
        <dsp:cNvPr id="0" name=""/>
        <dsp:cNvSpPr/>
      </dsp:nvSpPr>
      <dsp:spPr>
        <a:xfrm>
          <a:off x="6011773" y="2368982"/>
          <a:ext cx="1242879" cy="106722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0348B-B004-9042-B14A-590267CC162A}">
      <dsp:nvSpPr>
        <dsp:cNvPr id="0" name=""/>
        <dsp:cNvSpPr/>
      </dsp:nvSpPr>
      <dsp:spPr>
        <a:xfrm>
          <a:off x="7097150" y="2837227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821E2-DDE4-D043-81C5-9E25B05C881A}">
      <dsp:nvSpPr>
        <dsp:cNvPr id="0" name=""/>
        <dsp:cNvSpPr/>
      </dsp:nvSpPr>
      <dsp:spPr>
        <a:xfrm>
          <a:off x="3871991" y="2362144"/>
          <a:ext cx="1242879" cy="106722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Education</a:t>
          </a:r>
        </a:p>
      </dsp:txBody>
      <dsp:txXfrm>
        <a:off x="4064500" y="2527446"/>
        <a:ext cx="857861" cy="736624"/>
      </dsp:txXfrm>
    </dsp:sp>
    <dsp:sp modelId="{6D4F1F6D-5EAE-8243-BCE7-E2F6592D72D8}">
      <dsp:nvSpPr>
        <dsp:cNvPr id="0" name=""/>
        <dsp:cNvSpPr/>
      </dsp:nvSpPr>
      <dsp:spPr>
        <a:xfrm>
          <a:off x="3907577" y="2835216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9992D-E0A2-6440-8E6D-AD3816732F9D}">
      <dsp:nvSpPr>
        <dsp:cNvPr id="0" name=""/>
        <dsp:cNvSpPr/>
      </dsp:nvSpPr>
      <dsp:spPr>
        <a:xfrm>
          <a:off x="2803088" y="2955496"/>
          <a:ext cx="1242879" cy="106722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98D16-8203-8247-9EC8-9AB195037F85}">
      <dsp:nvSpPr>
        <dsp:cNvPr id="0" name=""/>
        <dsp:cNvSpPr/>
      </dsp:nvSpPr>
      <dsp:spPr>
        <a:xfrm>
          <a:off x="3648589" y="2970380"/>
          <a:ext cx="144980" cy="1251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20B7C-579C-DA4A-ACEB-23CEF4D18FA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3E94C-1A66-FA4F-ACCF-B2E2038AA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8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3E94C-1A66-FA4F-ACCF-B2E2038AA0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5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40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8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6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73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8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3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3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3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7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4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1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1717FF8-DD31-814D-8337-172677F9F1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DE0E67-5AE0-CE40-9EFB-6ADEA36D965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5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Engaging with Your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Tactics to use across all platforms</a:t>
            </a:r>
          </a:p>
        </p:txBody>
      </p:sp>
    </p:spTree>
    <p:extLst>
      <p:ext uri="{BB962C8B-B14F-4D97-AF65-F5344CB8AC3E}">
        <p14:creationId xmlns:p14="http://schemas.microsoft.com/office/powerpoint/2010/main" val="128100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tagging to segment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04" y="1807762"/>
            <a:ext cx="3660581" cy="4022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0" y="393408"/>
            <a:ext cx="2317969" cy="54370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15" y="2986856"/>
            <a:ext cx="2669939" cy="284420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28" y="1807762"/>
            <a:ext cx="2211226" cy="11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results: Welcome Journey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7279" y="1942766"/>
            <a:ext cx="33535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After 3 months:</a:t>
            </a:r>
          </a:p>
          <a:p>
            <a:endParaRPr lang="en-US" dirty="0"/>
          </a:p>
          <a:p>
            <a:r>
              <a:rPr lang="en-US" sz="3600" b="1" dirty="0"/>
              <a:t>4,006 </a:t>
            </a:r>
            <a:r>
              <a:rPr lang="en-US" dirty="0"/>
              <a:t>contacts entered</a:t>
            </a:r>
          </a:p>
          <a:p>
            <a:r>
              <a:rPr lang="en-US" sz="3600" b="1" dirty="0"/>
              <a:t>1,520</a:t>
            </a:r>
            <a:r>
              <a:rPr lang="en-US" dirty="0"/>
              <a:t> opens</a:t>
            </a:r>
          </a:p>
          <a:p>
            <a:r>
              <a:rPr lang="en-US" sz="3600" b="1" dirty="0"/>
              <a:t>272</a:t>
            </a:r>
            <a:r>
              <a:rPr lang="en-US" dirty="0"/>
              <a:t> </a:t>
            </a:r>
            <a:r>
              <a:rPr lang="en-US" dirty="0" smtClean="0"/>
              <a:t>clicks on stories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004754843"/>
              </p:ext>
            </p:extLst>
          </p:nvPr>
        </p:nvGraphicFramePr>
        <p:xfrm>
          <a:off x="3789802" y="1737360"/>
          <a:ext cx="6370198" cy="440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035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for Welcome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800" dirty="0"/>
              <a:t>  </a:t>
            </a:r>
            <a:r>
              <a:rPr lang="en-US" sz="2800" dirty="0" smtClean="0"/>
              <a:t>*  </a:t>
            </a:r>
            <a:r>
              <a:rPr lang="en-US" sz="2800" dirty="0"/>
              <a:t>Introduce </a:t>
            </a:r>
            <a:r>
              <a:rPr lang="en-US" sz="2800" dirty="0" smtClean="0"/>
              <a:t>different </a:t>
            </a:r>
            <a:r>
              <a:rPr lang="en-US" sz="2800" dirty="0"/>
              <a:t>types of </a:t>
            </a:r>
            <a:r>
              <a:rPr lang="en-US" sz="2800" dirty="0" smtClean="0"/>
              <a:t>content</a:t>
            </a:r>
            <a:br>
              <a:rPr lang="en-US" sz="2800" dirty="0" smtClean="0"/>
            </a:br>
            <a:r>
              <a:rPr lang="en-US" sz="2800" dirty="0" smtClean="0"/>
              <a:t>  *  </a:t>
            </a:r>
            <a:r>
              <a:rPr lang="en-US" sz="2800" dirty="0"/>
              <a:t>Show </a:t>
            </a:r>
            <a:r>
              <a:rPr lang="en-US" sz="2800" dirty="0" smtClean="0"/>
              <a:t>off </a:t>
            </a:r>
            <a:r>
              <a:rPr lang="en-US" sz="2800" dirty="0"/>
              <a:t>offerings (events, products, top </a:t>
            </a:r>
            <a:r>
              <a:rPr lang="en-US" sz="2800" dirty="0" smtClean="0"/>
              <a:t>content, downloads)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* </a:t>
            </a:r>
            <a:r>
              <a:rPr lang="en-US" sz="2800" dirty="0"/>
              <a:t>Suppress from dedicated advertising </a:t>
            </a:r>
            <a:r>
              <a:rPr lang="en-US" sz="2800" dirty="0" smtClean="0"/>
              <a:t>emails</a:t>
            </a:r>
          </a:p>
          <a:p>
            <a:pPr>
              <a:lnSpc>
                <a:spcPct val="200000"/>
              </a:lnSpc>
            </a:pPr>
            <a:r>
              <a:rPr lang="en-US" sz="2800" dirty="0" smtClean="0"/>
              <a:t>* Watch results and refresh 3-4 times a year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7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triggers </a:t>
            </a:r>
            <a:r>
              <a:rPr lang="en-US" dirty="0"/>
              <a:t>for </a:t>
            </a:r>
            <a:r>
              <a:rPr lang="en-US" dirty="0" smtClean="0"/>
              <a:t>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419636" cy="402336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71" y="2405225"/>
            <a:ext cx="3004687" cy="33991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23" y="1873114"/>
            <a:ext cx="2747114" cy="2031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5" y="2405225"/>
            <a:ext cx="2952561" cy="3340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23" y="4040213"/>
            <a:ext cx="1924656" cy="19148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284715" y="1737360"/>
            <a:ext cx="620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Enter </a:t>
            </a:r>
            <a:r>
              <a:rPr lang="mr-IN" dirty="0" smtClean="0"/>
              <a:t>…</a:t>
            </a:r>
            <a:r>
              <a:rPr lang="en-US" dirty="0" smtClean="0"/>
              <a:t> Click </a:t>
            </a:r>
            <a:r>
              <a:rPr lang="mr-IN" dirty="0" smtClean="0"/>
              <a:t>…</a:t>
            </a:r>
            <a:r>
              <a:rPr lang="en-US" dirty="0" smtClean="0"/>
              <a:t> Download </a:t>
            </a:r>
            <a:r>
              <a:rPr lang="mr-IN" dirty="0" smtClean="0"/>
              <a:t>…</a:t>
            </a:r>
            <a:r>
              <a:rPr lang="en-US" dirty="0" smtClean="0"/>
              <a:t> Open </a:t>
            </a:r>
            <a:r>
              <a:rPr lang="mr-IN" dirty="0" smtClean="0"/>
              <a:t>…</a:t>
            </a:r>
            <a:r>
              <a:rPr lang="en-US" dirty="0" smtClean="0"/>
              <a:t> Submit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6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Re-engagement Campaigns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45734"/>
            <a:ext cx="6112042" cy="40233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* Last chance to “re-engage” with those who’ve stopped responding or engaging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* Culls lists in a smart, methodical way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* Keeps your brand on the radar long enough to reconnect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23" y="1845734"/>
            <a:ext cx="3965776" cy="265962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047827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Re-engagement email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46" y="731519"/>
            <a:ext cx="3220972" cy="50436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97280" y="1925053"/>
            <a:ext cx="5852160" cy="39440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1" dirty="0" smtClean="0"/>
              <a:t>10.8</a:t>
            </a:r>
            <a:r>
              <a:rPr lang="en-US" sz="4800" b="1" dirty="0"/>
              <a:t>%</a:t>
            </a:r>
            <a:r>
              <a:rPr lang="en-US" sz="4800" dirty="0"/>
              <a:t> </a:t>
            </a:r>
            <a:r>
              <a:rPr lang="en-US" sz="2800" dirty="0"/>
              <a:t>open rate </a:t>
            </a:r>
            <a:br>
              <a:rPr lang="en-US" sz="2800" dirty="0"/>
            </a:br>
            <a:r>
              <a:rPr lang="en-US" sz="2800" dirty="0"/>
              <a:t>on first send to </a:t>
            </a:r>
            <a:r>
              <a:rPr lang="en-US" sz="2800" dirty="0" smtClean="0"/>
              <a:t>19,000 unengaged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 smtClean="0"/>
              <a:t>After initial campaign:</a:t>
            </a:r>
          </a:p>
          <a:p>
            <a:pPr marL="0" indent="0">
              <a:buNone/>
            </a:pPr>
            <a:r>
              <a:rPr lang="en-US" sz="2800" dirty="0" smtClean="0"/>
              <a:t>Use on </a:t>
            </a:r>
            <a:r>
              <a:rPr lang="en-US" sz="2800" dirty="0"/>
              <a:t>people</a:t>
            </a:r>
            <a:br>
              <a:rPr lang="en-US" sz="2800" dirty="0"/>
            </a:br>
            <a:r>
              <a:rPr lang="en-US" sz="2800" dirty="0"/>
              <a:t>who “disengage</a:t>
            </a:r>
            <a:r>
              <a:rPr lang="en-US" sz="2800" dirty="0" smtClean="0"/>
              <a:t>” for</a:t>
            </a:r>
            <a:br>
              <a:rPr lang="en-US" sz="2800" dirty="0" smtClean="0"/>
            </a:br>
            <a:r>
              <a:rPr lang="en-US" sz="2800" dirty="0" smtClean="0"/>
              <a:t>a significant amount</a:t>
            </a:r>
            <a:br>
              <a:rPr lang="en-US" sz="2800" dirty="0" smtClean="0"/>
            </a:br>
            <a:r>
              <a:rPr lang="en-US" sz="2800" dirty="0" smtClean="0"/>
              <a:t>of time (6 MONTHS)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Right Arrow Callout 8"/>
          <p:cNvSpPr/>
          <p:nvPr/>
        </p:nvSpPr>
        <p:spPr>
          <a:xfrm>
            <a:off x="4922060" y="3745723"/>
            <a:ext cx="3590223" cy="103952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111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Biggest engagement link: 187 clicks to update email preferences</a:t>
            </a:r>
          </a:p>
        </p:txBody>
      </p:sp>
    </p:spTree>
    <p:extLst>
      <p:ext uri="{BB962C8B-B14F-4D97-AF65-F5344CB8AC3E}">
        <p14:creationId xmlns:p14="http://schemas.microsoft.com/office/powerpoint/2010/main" val="155801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re-engagement funnel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680985"/>
              </p:ext>
            </p:extLst>
          </p:nvPr>
        </p:nvGraphicFramePr>
        <p:xfrm>
          <a:off x="1096963" y="1846264"/>
          <a:ext cx="10058400" cy="177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46397248"/>
              </p:ext>
            </p:extLst>
          </p:nvPr>
        </p:nvGraphicFramePr>
        <p:xfrm>
          <a:off x="1096963" y="4450814"/>
          <a:ext cx="10058399" cy="1687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>
            <a:off x="1641513" y="3624550"/>
            <a:ext cx="9254169" cy="72711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508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engagement funnel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12" y="1835246"/>
            <a:ext cx="2639416" cy="40227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79" y="1835246"/>
            <a:ext cx="2869365" cy="4435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7280" y="2049137"/>
            <a:ext cx="40727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EVERYONE is in this funnel all the time until they are </a:t>
            </a:r>
            <a:r>
              <a:rPr lang="en-US" sz="6000" b="1" dirty="0">
                <a:solidFill>
                  <a:schemeClr val="accent1"/>
                </a:solidFill>
              </a:rPr>
              <a:t>INACTIVE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63499" y="4252511"/>
            <a:ext cx="1994053" cy="9033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285561" y="4252511"/>
            <a:ext cx="3877937" cy="308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8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79202" cy="1450757"/>
          </a:xfrm>
        </p:spPr>
        <p:txBody>
          <a:bodyPr/>
          <a:lstStyle/>
          <a:p>
            <a:r>
              <a:rPr lang="en-US" dirty="0"/>
              <a:t>Tag=Inactive        </a:t>
            </a:r>
            <a:r>
              <a:rPr lang="en-US" dirty="0" smtClean="0"/>
              <a:t>Re-engagement journey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55" y="1853601"/>
            <a:ext cx="2837303" cy="4329704"/>
          </a:xfrm>
        </p:spPr>
      </p:pic>
      <p:sp>
        <p:nvSpPr>
          <p:cNvPr id="6" name="Right Arrow 5"/>
          <p:cNvSpPr/>
          <p:nvPr/>
        </p:nvSpPr>
        <p:spPr>
          <a:xfrm>
            <a:off x="4263847" y="1111052"/>
            <a:ext cx="725403" cy="528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9990" y="2071171"/>
            <a:ext cx="63126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Email 1:</a:t>
            </a:r>
            <a:r>
              <a:rPr lang="en-US" sz="2400" dirty="0"/>
              <a:t> After 6 months of inactivity</a:t>
            </a:r>
          </a:p>
          <a:p>
            <a:endParaRPr lang="en-US" sz="2400" dirty="0"/>
          </a:p>
          <a:p>
            <a:r>
              <a:rPr lang="en-US" sz="2400" b="1" dirty="0"/>
              <a:t>Email 2:</a:t>
            </a:r>
            <a:r>
              <a:rPr lang="en-US" sz="2400" dirty="0"/>
              <a:t> 7 days after first email, if no action</a:t>
            </a:r>
          </a:p>
          <a:p>
            <a:endParaRPr lang="en-US" sz="2400" dirty="0"/>
          </a:p>
          <a:p>
            <a:r>
              <a:rPr lang="en-US" sz="2400" b="1" dirty="0"/>
              <a:t>Email 3: </a:t>
            </a:r>
            <a:r>
              <a:rPr lang="en-US" sz="2400" dirty="0"/>
              <a:t>7 days after second email, if no action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139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get the hint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98" y="447121"/>
            <a:ext cx="3972682" cy="5712299"/>
          </a:xfr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67788" y="2093205"/>
            <a:ext cx="4505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three attempts at </a:t>
            </a:r>
            <a:br>
              <a:rPr lang="en-US" sz="2400" dirty="0"/>
            </a:br>
            <a:r>
              <a:rPr lang="en-US" sz="2400" dirty="0"/>
              <a:t>re-engagement, </a:t>
            </a:r>
            <a:r>
              <a:rPr lang="en-US" sz="2400" dirty="0" smtClean="0"/>
              <a:t>confirm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the contact is “unengaged” and unsubscribe them from all lists</a:t>
            </a:r>
          </a:p>
          <a:p>
            <a:endParaRPr lang="en-US" sz="2400" dirty="0"/>
          </a:p>
          <a:p>
            <a:r>
              <a:rPr lang="mr-IN" sz="2400" dirty="0"/>
              <a:t>…</a:t>
            </a:r>
            <a:r>
              <a:rPr lang="en-US" sz="2400" dirty="0"/>
              <a:t>but the contact remains in the system, with all audience information attached</a:t>
            </a:r>
          </a:p>
        </p:txBody>
      </p:sp>
      <p:sp>
        <p:nvSpPr>
          <p:cNvPr id="6" name="Rectangle 5"/>
          <p:cNvSpPr/>
          <p:nvPr/>
        </p:nvSpPr>
        <p:spPr>
          <a:xfrm>
            <a:off x="8813494" y="3955055"/>
            <a:ext cx="1949986" cy="123389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/>
          <p:nvPr/>
        </p:nvCxnSpPr>
        <p:spPr>
          <a:xfrm>
            <a:off x="4957590" y="2622014"/>
            <a:ext cx="3778786" cy="2038121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02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972018"/>
            <a:ext cx="5270469" cy="389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Getting people in the funnel is great, but how do we keep them </a:t>
            </a:r>
            <a:r>
              <a:rPr lang="en-US" sz="3600" dirty="0"/>
              <a:t>ENGAGED?</a:t>
            </a:r>
          </a:p>
          <a:p>
            <a:pPr marL="0" indent="0">
              <a:buNone/>
            </a:pPr>
            <a:endParaRPr lang="en-US" sz="2400" dirty="0"/>
          </a:p>
          <a:p>
            <a:pPr marL="578358" lvl="1" indent="-285750"/>
            <a:r>
              <a:rPr lang="en-US" sz="2400" dirty="0"/>
              <a:t>Welcome </a:t>
            </a:r>
            <a:r>
              <a:rPr lang="en-US" sz="2400" dirty="0" smtClean="0"/>
              <a:t>Journey</a:t>
            </a:r>
          </a:p>
          <a:p>
            <a:pPr marL="578358" lvl="1" indent="-285750"/>
            <a:r>
              <a:rPr lang="en-US" sz="2400" dirty="0" smtClean="0"/>
              <a:t>Engagement </a:t>
            </a:r>
            <a:r>
              <a:rPr lang="en-US" sz="2400" dirty="0"/>
              <a:t>Funnel</a:t>
            </a:r>
          </a:p>
          <a:p>
            <a:pPr marL="578358" lvl="1" indent="-285750"/>
            <a:r>
              <a:rPr lang="en-US" sz="2400" dirty="0" smtClean="0"/>
              <a:t>Interest Tagging &amp; Segmentation </a:t>
            </a:r>
            <a:endParaRPr lang="en-US" sz="2400" dirty="0"/>
          </a:p>
          <a:p>
            <a:pPr marL="578358" lvl="1" indent="-285750"/>
            <a:r>
              <a:rPr lang="en-US" sz="2400" dirty="0"/>
              <a:t>Reader Surveys</a:t>
            </a:r>
          </a:p>
          <a:p>
            <a:pPr marL="578358" lvl="1" indent="-285750"/>
            <a:r>
              <a:rPr lang="en-US" sz="2400" dirty="0"/>
              <a:t>Post Event </a:t>
            </a:r>
            <a:r>
              <a:rPr lang="en-US" sz="2400" dirty="0" smtClean="0"/>
              <a:t>Emails</a:t>
            </a:r>
          </a:p>
          <a:p>
            <a:pPr marL="578358" lvl="1" indent="-285750"/>
            <a:r>
              <a:rPr lang="en-US" sz="2400" dirty="0" smtClean="0"/>
              <a:t>New product funnels</a:t>
            </a:r>
            <a:endParaRPr lang="en-US" sz="2400" dirty="0"/>
          </a:p>
          <a:p>
            <a:pPr marL="578358" lvl="1" indent="-285750"/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90" y="1848050"/>
            <a:ext cx="3621173" cy="38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12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 </a:t>
            </a:r>
            <a:r>
              <a:rPr lang="en-US" sz="2400" dirty="0" smtClean="0"/>
              <a:t> </a:t>
            </a:r>
            <a:r>
              <a:rPr lang="en-US" sz="2800" dirty="0" smtClean="0"/>
              <a:t>*</a:t>
            </a:r>
            <a:r>
              <a:rPr lang="en-US" sz="2800" dirty="0"/>
              <a:t> </a:t>
            </a:r>
            <a:r>
              <a:rPr lang="en-US" sz="2800" dirty="0" smtClean="0"/>
              <a:t>Respect </a:t>
            </a:r>
            <a:r>
              <a:rPr lang="en-US" sz="2800" dirty="0"/>
              <a:t>your audience’s preferences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*  Stop </a:t>
            </a:r>
            <a:r>
              <a:rPr lang="en-US" sz="2800" dirty="0"/>
              <a:t>sending to disengaged emails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* Automate!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* If done properly, this should boost both engagement AND email performance</a:t>
            </a:r>
            <a:endParaRPr lang="en-US" sz="2800" dirty="0"/>
          </a:p>
          <a:p>
            <a:r>
              <a:rPr lang="en-US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74217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Interest tags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905623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2608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tagging and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6776185" cy="4023360"/>
          </a:xfrm>
        </p:spPr>
        <p:txBody>
          <a:bodyPr/>
          <a:lstStyle/>
          <a:p>
            <a:r>
              <a:rPr lang="en-US" dirty="0" smtClean="0"/>
              <a:t>* Add tags that will help you identify strong audiences</a:t>
            </a:r>
          </a:p>
          <a:p>
            <a:r>
              <a:rPr lang="en-US" dirty="0" smtClean="0"/>
              <a:t>* Tag content you know you can connect to future efforts</a:t>
            </a:r>
          </a:p>
          <a:p>
            <a:r>
              <a:rPr lang="en-US" dirty="0" smtClean="0"/>
              <a:t>* Use all areas of business: Events, website activity, social media interaction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61" y="3857414"/>
            <a:ext cx="4749800" cy="850900"/>
          </a:xfrm>
          <a:prstGeom prst="rect">
            <a:avLst/>
          </a:prstGeom>
        </p:spPr>
      </p:pic>
      <p:pic>
        <p:nvPicPr>
          <p:cNvPr id="2050" name="Picture 2" descr="https://s23916.pcdn.co/wp-content/uploads/2018/11/HolidayFamilyFun-NoY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76" y="3507761"/>
            <a:ext cx="2014739" cy="26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957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audience funnel for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842535" cy="4023360"/>
          </a:xfrm>
        </p:spPr>
        <p:txBody>
          <a:bodyPr>
            <a:noAutofit/>
          </a:bodyPr>
          <a:lstStyle/>
          <a:p>
            <a:r>
              <a:rPr lang="en-US" sz="2400" dirty="0"/>
              <a:t>Opportunities and ideas for taking audiences before, during and after an event and engaging </a:t>
            </a:r>
            <a:r>
              <a:rPr lang="en-US" sz="2400" dirty="0" smtClean="0"/>
              <a:t>them:</a:t>
            </a:r>
          </a:p>
          <a:p>
            <a:pPr lvl="1"/>
            <a:r>
              <a:rPr lang="en-US" sz="2200" dirty="0" smtClean="0"/>
              <a:t>Social media before, during and after</a:t>
            </a:r>
          </a:p>
          <a:p>
            <a:pPr lvl="1"/>
            <a:r>
              <a:rPr lang="en-US" sz="2200" dirty="0" err="1" smtClean="0"/>
              <a:t>Postevent</a:t>
            </a:r>
            <a:r>
              <a:rPr lang="en-US" sz="2200" dirty="0" smtClean="0"/>
              <a:t> surveys using Google Forms or Survey Monkey</a:t>
            </a:r>
          </a:p>
          <a:p>
            <a:pPr lvl="1"/>
            <a:r>
              <a:rPr lang="en-US" sz="2200" dirty="0" smtClean="0"/>
              <a:t>Pre- and </a:t>
            </a:r>
            <a:r>
              <a:rPr lang="en-US" sz="2200" dirty="0" err="1" smtClean="0"/>
              <a:t>postevent</a:t>
            </a:r>
            <a:r>
              <a:rPr lang="en-US" sz="2200" dirty="0" smtClean="0"/>
              <a:t> emails to engage attendees in content on site and take surveys</a:t>
            </a:r>
          </a:p>
          <a:p>
            <a:pPr lvl="1"/>
            <a:r>
              <a:rPr lang="en-US" sz="2200" dirty="0" err="1" smtClean="0"/>
              <a:t>Postevent</a:t>
            </a:r>
            <a:r>
              <a:rPr lang="en-US" sz="2200" dirty="0" smtClean="0"/>
              <a:t> galleries and videos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8" y="1845734"/>
            <a:ext cx="4045662" cy="32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61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and events: Education Expo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829795" cy="4023360"/>
          </a:xfrm>
        </p:spPr>
        <p:txBody>
          <a:bodyPr/>
          <a:lstStyle/>
          <a:p>
            <a:r>
              <a:rPr lang="en-US" dirty="0"/>
              <a:t>Post event email </a:t>
            </a:r>
            <a:r>
              <a:rPr lang="en-US" dirty="0" smtClean="0"/>
              <a:t>series (4 emails) </a:t>
            </a:r>
            <a:r>
              <a:rPr lang="en-US" dirty="0"/>
              <a:t>revisited content and gave sponsors a boost</a:t>
            </a:r>
          </a:p>
          <a:p>
            <a:r>
              <a:rPr lang="en-US" dirty="0"/>
              <a:t>Gave attendees a chance to provide feedback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71" y="1750438"/>
            <a:ext cx="2421746" cy="4213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32" y="1961002"/>
            <a:ext cx="2666421" cy="4158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13" y="3227131"/>
            <a:ext cx="4286327" cy="22418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876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r>
              <a:rPr lang="en-US" dirty="0" err="1"/>
              <a:t>EdExpo</a:t>
            </a:r>
            <a:r>
              <a:rPr lang="en-US" dirty="0"/>
              <a:t> </a:t>
            </a:r>
            <a:r>
              <a:rPr lang="en-US" dirty="0" err="1" smtClean="0"/>
              <a:t>postevent</a:t>
            </a:r>
            <a:r>
              <a:rPr lang="en-US" dirty="0" smtClean="0"/>
              <a:t> </a:t>
            </a:r>
            <a:r>
              <a:rPr lang="en-US" dirty="0"/>
              <a:t>emails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19" y="1786541"/>
            <a:ext cx="3380470" cy="3887145"/>
          </a:xfrm>
        </p:spPr>
      </p:pic>
      <p:sp>
        <p:nvSpPr>
          <p:cNvPr id="5" name="TextBox 4"/>
          <p:cNvSpPr txBox="1"/>
          <p:nvPr/>
        </p:nvSpPr>
        <p:spPr>
          <a:xfrm>
            <a:off x="1207448" y="1927952"/>
            <a:ext cx="57221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  <a:r>
              <a:rPr lang="en-US" dirty="0"/>
              <a:t> </a:t>
            </a:r>
            <a:r>
              <a:rPr lang="en-US" sz="2400" dirty="0"/>
              <a:t>emails sent in post event promotion</a:t>
            </a:r>
          </a:p>
          <a:p>
            <a:r>
              <a:rPr lang="en-US" sz="3600" b="1" dirty="0"/>
              <a:t>33.45% </a:t>
            </a:r>
            <a:r>
              <a:rPr lang="en-US" sz="2400" dirty="0"/>
              <a:t>Overall open rate for series</a:t>
            </a:r>
          </a:p>
          <a:p>
            <a:r>
              <a:rPr lang="en-US" sz="3600" b="1" dirty="0"/>
              <a:t>9.97%</a:t>
            </a:r>
            <a:r>
              <a:rPr lang="en-US" dirty="0"/>
              <a:t> </a:t>
            </a:r>
            <a:r>
              <a:rPr lang="en-US" sz="2400" dirty="0"/>
              <a:t>click through 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63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Kids Hero Con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37" y="1896177"/>
            <a:ext cx="2693666" cy="3320716"/>
          </a:xfr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45" y="1896177"/>
            <a:ext cx="2483023" cy="4023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10" y="1011982"/>
            <a:ext cx="2259155" cy="49169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3733" y="1011981"/>
            <a:ext cx="2290620" cy="43011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33182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and 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501824" cy="402336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* Integrate content into invitations</a:t>
            </a:r>
          </a:p>
          <a:p>
            <a:r>
              <a:rPr lang="en-US" sz="2800" dirty="0" smtClean="0"/>
              <a:t>* Use interest tagging to identify event attendees </a:t>
            </a:r>
          </a:p>
          <a:p>
            <a:r>
              <a:rPr lang="en-US" sz="2800" dirty="0" smtClean="0"/>
              <a:t>* Use survey results and feedback to plan for next year</a:t>
            </a:r>
          </a:p>
          <a:p>
            <a:r>
              <a:rPr lang="en-US" sz="2800" dirty="0" smtClean="0"/>
              <a:t>* Use all possible platforms and tactics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095" y="782668"/>
            <a:ext cx="3108554" cy="1933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095" y="2716128"/>
            <a:ext cx="4661255" cy="31529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1277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266289" cy="1450757"/>
          </a:xfrm>
        </p:spPr>
        <p:txBody>
          <a:bodyPr/>
          <a:lstStyle/>
          <a:p>
            <a:r>
              <a:rPr lang="en-US" dirty="0" smtClean="0"/>
              <a:t>New publications: Audience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552874" cy="4023360"/>
          </a:xfrm>
        </p:spPr>
        <p:txBody>
          <a:bodyPr/>
          <a:lstStyle/>
          <a:p>
            <a:r>
              <a:rPr lang="en-US" dirty="0" smtClean="0"/>
              <a:t>- Creating interest-based funnels</a:t>
            </a:r>
          </a:p>
          <a:p>
            <a:r>
              <a:rPr lang="en-US" dirty="0" smtClean="0"/>
              <a:t>- Opt-ins for emails</a:t>
            </a:r>
          </a:p>
          <a:p>
            <a:r>
              <a:rPr lang="en-US" dirty="0" smtClean="0"/>
              <a:t>- Using analytics to tell a story to advertisers</a:t>
            </a:r>
          </a:p>
          <a:p>
            <a:r>
              <a:rPr lang="en-US" dirty="0" smtClean="0"/>
              <a:t>- Using SEO analysis to elevate content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50" y="1845734"/>
            <a:ext cx="3022321" cy="3556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12" y="1845734"/>
            <a:ext cx="2726470" cy="3556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1161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Planner: New publication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00" y="1901614"/>
            <a:ext cx="3016510" cy="32152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7077" y="1901614"/>
            <a:ext cx="3438369" cy="3592601"/>
          </a:xfrm>
        </p:spPr>
        <p:txBody>
          <a:bodyPr/>
          <a:lstStyle/>
          <a:p>
            <a:r>
              <a:rPr lang="en-US" dirty="0" smtClean="0"/>
              <a:t>- A </a:t>
            </a:r>
            <a:r>
              <a:rPr lang="en-US" dirty="0"/>
              <a:t>segment of parenting audience we want to </a:t>
            </a:r>
            <a:r>
              <a:rPr lang="en-US" dirty="0" smtClean="0"/>
              <a:t>develop</a:t>
            </a:r>
          </a:p>
          <a:p>
            <a:r>
              <a:rPr lang="en-US" dirty="0" smtClean="0"/>
              <a:t>- Reached out to high school counseling offices for distribution</a:t>
            </a:r>
            <a:endParaRPr lang="en-US" dirty="0"/>
          </a:p>
          <a:p>
            <a:r>
              <a:rPr lang="en-US" dirty="0" smtClean="0"/>
              <a:t>- Separated journey </a:t>
            </a:r>
            <a:r>
              <a:rPr lang="en-US" dirty="0"/>
              <a:t>from other “freebie” </a:t>
            </a:r>
            <a:r>
              <a:rPr lang="en-US" dirty="0" smtClean="0"/>
              <a:t>downloads</a:t>
            </a:r>
          </a:p>
          <a:p>
            <a:r>
              <a:rPr lang="en-US" dirty="0" smtClean="0"/>
              <a:t>- Asked readers if they wanted to be added to a list for future updates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15" y="1901614"/>
            <a:ext cx="3231749" cy="32152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5863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Journeys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727032" cy="4023360"/>
          </a:xfrm>
        </p:spPr>
        <p:txBody>
          <a:bodyPr>
            <a:normAutofit/>
          </a:bodyPr>
          <a:lstStyle/>
          <a:p>
            <a:r>
              <a:rPr lang="en-US" sz="2800" dirty="0"/>
              <a:t>Welcome </a:t>
            </a:r>
            <a:r>
              <a:rPr lang="en-US" sz="2800" dirty="0" smtClean="0"/>
              <a:t>journeys </a:t>
            </a:r>
            <a:r>
              <a:rPr lang="en-US" sz="2800" dirty="0"/>
              <a:t>are your way of rolling out the red carpet for your new email subscriber and learning as much about them as you can early on in the relationship.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463" y="1845734"/>
            <a:ext cx="3589605" cy="31387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77516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10" y="473466"/>
            <a:ext cx="4324966" cy="4348626"/>
          </a:xfrm>
        </p:spPr>
      </p:pic>
      <p:sp>
        <p:nvSpPr>
          <p:cNvPr id="5" name="TextBox 4"/>
          <p:cNvSpPr txBox="1"/>
          <p:nvPr/>
        </p:nvSpPr>
        <p:spPr>
          <a:xfrm>
            <a:off x="1097279" y="2039814"/>
            <a:ext cx="538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Instead of regular email signup box that is throughout site, we added a signup box for </a:t>
            </a:r>
            <a:r>
              <a:rPr lang="en-US" smtClean="0"/>
              <a:t>college planning updates</a:t>
            </a:r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510954" y="4298462"/>
            <a:ext cx="851877" cy="461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92" y="3123166"/>
            <a:ext cx="3811036" cy="2811698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6369539" y="5173785"/>
            <a:ext cx="914400" cy="4376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46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to high school counselors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16" y="1848237"/>
            <a:ext cx="4737933" cy="3903520"/>
          </a:xfrm>
        </p:spPr>
      </p:pic>
      <p:sp>
        <p:nvSpPr>
          <p:cNvPr id="5" name="TextBox 4"/>
          <p:cNvSpPr txBox="1"/>
          <p:nvPr/>
        </p:nvSpPr>
        <p:spPr>
          <a:xfrm>
            <a:off x="1097280" y="2086708"/>
            <a:ext cx="4470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64.2% </a:t>
            </a:r>
            <a:r>
              <a:rPr lang="en-US" dirty="0" smtClean="0"/>
              <a:t>total open rate!</a:t>
            </a:r>
          </a:p>
          <a:p>
            <a:endParaRPr lang="en-US" dirty="0"/>
          </a:p>
          <a:p>
            <a:r>
              <a:rPr lang="en-US" dirty="0" smtClean="0"/>
              <a:t>Several counselors reached out with offers to distribute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79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Added flipbook version of planner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1" y="1861894"/>
            <a:ext cx="6521805" cy="37339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31" y="1861894"/>
            <a:ext cx="4636645" cy="243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14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Social Media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529D90-A863-A949-B02B-FF35140F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53" y="2079320"/>
            <a:ext cx="4260533" cy="378977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*  </a:t>
            </a:r>
            <a:r>
              <a:rPr lang="en-US" sz="2400" dirty="0">
                <a:solidFill>
                  <a:schemeClr val="tx1"/>
                </a:solidFill>
              </a:rPr>
              <a:t>When targeting new audiences, start broad but still target your ideal audience.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*  </a:t>
            </a:r>
            <a:r>
              <a:rPr lang="en-US" sz="2400" dirty="0">
                <a:solidFill>
                  <a:schemeClr val="tx1"/>
                </a:solidFill>
              </a:rPr>
              <a:t>Test, test, and test again.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ADDC86-C189-E447-BA4B-088559715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712" y="1845734"/>
            <a:ext cx="5840357" cy="42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0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Social Media Strategies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68EE99-F1A2-524A-A01C-380B497F7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762" y="2157413"/>
            <a:ext cx="2826077" cy="361597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7F855BF-C305-EB45-A73B-02E29D446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50016" y="2474512"/>
            <a:ext cx="3661405" cy="3099222"/>
          </a:xfr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3C529A-4DA6-D141-BF92-7EFC49948E23}"/>
              </a:ext>
            </a:extLst>
          </p:cNvPr>
          <p:cNvSpPr txBox="1"/>
          <p:nvPr/>
        </p:nvSpPr>
        <p:spPr>
          <a:xfrm>
            <a:off x="1097280" y="2157413"/>
            <a:ext cx="46224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social media to strategically develop the relationship. </a:t>
            </a:r>
          </a:p>
          <a:p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Target engaged users in your welcome workflow.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Tap your existing newsletter lists first when selling event tickets, products, and subscriptions</a:t>
            </a:r>
          </a:p>
        </p:txBody>
      </p:sp>
    </p:spTree>
    <p:extLst>
      <p:ext uri="{BB962C8B-B14F-4D97-AF65-F5344CB8AC3E}">
        <p14:creationId xmlns:p14="http://schemas.microsoft.com/office/powerpoint/2010/main" val="1301265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Lead Ads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21" y="1884764"/>
            <a:ext cx="3996659" cy="4022725"/>
          </a:xfrm>
        </p:spPr>
      </p:pic>
      <p:sp>
        <p:nvSpPr>
          <p:cNvPr id="5" name="TextBox 4"/>
          <p:cNvSpPr txBox="1"/>
          <p:nvPr/>
        </p:nvSpPr>
        <p:spPr>
          <a:xfrm>
            <a:off x="1280160" y="1925053"/>
            <a:ext cx="55152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Use these to get people in the funnel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Tie them directly into CRM via </a:t>
            </a:r>
            <a:r>
              <a:rPr lang="en-US" sz="2800" dirty="0" err="1" smtClean="0"/>
              <a:t>Zapier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Create engaging form </a:t>
            </a:r>
            <a:r>
              <a:rPr lang="mr-IN" sz="2800" dirty="0" smtClean="0"/>
              <a:t>–</a:t>
            </a:r>
            <a:r>
              <a:rPr lang="en-US" sz="2800" dirty="0" smtClean="0"/>
              <a:t> quick survey on something fun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845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212871" cy="1450757"/>
          </a:xfrm>
        </p:spPr>
        <p:txBody>
          <a:bodyPr/>
          <a:lstStyle/>
          <a:p>
            <a:r>
              <a:rPr lang="en-US" dirty="0" smtClean="0"/>
              <a:t>Instagram </a:t>
            </a:r>
            <a:r>
              <a:rPr lang="en-US" smtClean="0"/>
              <a:t>for events: Before, during, after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27" y="1916569"/>
            <a:ext cx="4091593" cy="4022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43884"/>
            <a:ext cx="5069919" cy="539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04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Pinterest: Opportunity to expand reach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76" y="1659965"/>
            <a:ext cx="5894774" cy="4092764"/>
          </a:xfrm>
        </p:spPr>
      </p:pic>
      <p:sp>
        <p:nvSpPr>
          <p:cNvPr id="5" name="TextBox 4"/>
          <p:cNvSpPr txBox="1"/>
          <p:nvPr/>
        </p:nvSpPr>
        <p:spPr>
          <a:xfrm>
            <a:off x="1216240" y="1917577"/>
            <a:ext cx="41103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270,000 average monthly visitors </a:t>
            </a:r>
            <a:r>
              <a:rPr lang="mr-IN" sz="2400" dirty="0" smtClean="0"/>
              <a:t>–</a:t>
            </a:r>
            <a:r>
              <a:rPr lang="en-US" sz="2400" dirty="0" smtClean="0"/>
              <a:t> many from outside Michigan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Second largest referrer of social traffic after Facebook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Can you use it to MONETIZE?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Can you use it to EXPAND products beyond local?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8167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and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Segment. </a:t>
            </a:r>
            <a:r>
              <a:rPr lang="en-US" dirty="0" smtClean="0"/>
              <a:t>One size does not fit all.</a:t>
            </a:r>
          </a:p>
          <a:p>
            <a:r>
              <a:rPr lang="en-US" b="1" dirty="0" smtClean="0"/>
              <a:t>Monitor. </a:t>
            </a:r>
            <a:r>
              <a:rPr lang="en-US" dirty="0" smtClean="0"/>
              <a:t>Pay attention to what your audience is doing.</a:t>
            </a:r>
          </a:p>
          <a:p>
            <a:r>
              <a:rPr lang="en-US" b="1" dirty="0" smtClean="0"/>
              <a:t>Recalibrate.</a:t>
            </a:r>
            <a:r>
              <a:rPr lang="en-US" dirty="0" smtClean="0"/>
              <a:t> Assess, review and update to fit changing preferences.</a:t>
            </a:r>
          </a:p>
          <a:p>
            <a:r>
              <a:rPr lang="en-US" b="1" dirty="0" smtClean="0"/>
              <a:t>Be strategic. </a:t>
            </a:r>
            <a:r>
              <a:rPr lang="en-US" dirty="0" smtClean="0"/>
              <a:t>Online, in social and in email.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2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3608713" cy="1450757"/>
          </a:xfrm>
        </p:spPr>
        <p:txBody>
          <a:bodyPr/>
          <a:lstStyle/>
          <a:p>
            <a:r>
              <a:rPr lang="en-US" dirty="0"/>
              <a:t>Welcome Journeys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DD4B8E9-C885-F74C-A024-7AE95C6B1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26" r="12725" b="10278"/>
          <a:stretch/>
        </p:blipFill>
        <p:spPr>
          <a:xfrm>
            <a:off x="6267451" y="288734"/>
            <a:ext cx="1922145" cy="5911833"/>
          </a:xfr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929B22-D7C4-234B-9E1A-C3F111291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4" r="20510"/>
          <a:stretch/>
        </p:blipFill>
        <p:spPr>
          <a:xfrm>
            <a:off x="8415338" y="286603"/>
            <a:ext cx="2514600" cy="59139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426BEB-72F0-044C-A0CE-CC8CFAFEB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45" t="20416" r="16540" b="11667"/>
          <a:stretch/>
        </p:blipFill>
        <p:spPr>
          <a:xfrm>
            <a:off x="843371" y="2210540"/>
            <a:ext cx="2819400" cy="3766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74" y="286603"/>
            <a:ext cx="2003631" cy="59862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905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259" y="346411"/>
            <a:ext cx="5755212" cy="1454062"/>
          </a:xfrm>
        </p:spPr>
        <p:txBody>
          <a:bodyPr/>
          <a:lstStyle/>
          <a:p>
            <a:r>
              <a:rPr lang="en-US" dirty="0" smtClean="0"/>
              <a:t>Metro Parent Welcome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2027104"/>
            <a:ext cx="4124716" cy="3841990"/>
          </a:xfrm>
        </p:spPr>
        <p:txBody>
          <a:bodyPr/>
          <a:lstStyle/>
          <a:p>
            <a:r>
              <a:rPr lang="en-US" dirty="0"/>
              <a:t>Welcoming readers to the family by introducing them to all we offer.</a:t>
            </a:r>
          </a:p>
          <a:p>
            <a:r>
              <a:rPr lang="en-US" dirty="0"/>
              <a:t>FOUR EMAILS, spaced a week apart, sent to anyone who “joins” the Metro Parent </a:t>
            </a:r>
            <a:r>
              <a:rPr lang="en-US" dirty="0" smtClean="0"/>
              <a:t>family.</a:t>
            </a:r>
          </a:p>
          <a:p>
            <a:r>
              <a:rPr lang="en-US" dirty="0" smtClean="0"/>
              <a:t>Begin “interest tagging.”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388" y="901812"/>
            <a:ext cx="2624759" cy="506249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02" y="901812"/>
            <a:ext cx="2747526" cy="24024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136520" y="3864777"/>
            <a:ext cx="2577947" cy="1421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Email 1: </a:t>
            </a:r>
          </a:p>
          <a:p>
            <a:pPr algn="ctr"/>
            <a:r>
              <a:rPr lang="en-US" dirty="0"/>
              <a:t>39% overall open rate</a:t>
            </a:r>
          </a:p>
          <a:p>
            <a:pPr algn="ctr"/>
            <a:r>
              <a:rPr lang="en-US" dirty="0"/>
              <a:t>14.8% click-to-open rate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977616" y="2738998"/>
            <a:ext cx="381434" cy="1388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414352" y="4208443"/>
            <a:ext cx="1529715" cy="10355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Interest tag: </a:t>
            </a:r>
          </a:p>
          <a:p>
            <a:pPr algn="ctr"/>
            <a:r>
              <a:rPr lang="en-US" dirty="0"/>
              <a:t>FOOD</a:t>
            </a:r>
          </a:p>
        </p:txBody>
      </p:sp>
      <p:cxnSp>
        <p:nvCxnSpPr>
          <p:cNvPr id="17" name="Straight Arrow Connector 16"/>
          <p:cNvCxnSpPr>
            <a:endCxn id="6" idx="1"/>
          </p:cNvCxnSpPr>
          <p:nvPr/>
        </p:nvCxnSpPr>
        <p:spPr>
          <a:xfrm flipV="1">
            <a:off x="8780443" y="3433061"/>
            <a:ext cx="372945" cy="7753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941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Email 2</a:t>
            </a:r>
            <a:r>
              <a:rPr lang="en-US"/>
              <a:t>: Content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85" y="936270"/>
            <a:ext cx="2881539" cy="4874026"/>
          </a:xfrm>
          <a:ln w="127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748" y="1737360"/>
            <a:ext cx="2552172" cy="403768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178805" y="1961002"/>
            <a:ext cx="3789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week after Email 1</a:t>
            </a:r>
          </a:p>
          <a:p>
            <a:endParaRPr lang="en-US"/>
          </a:p>
          <a:p>
            <a:r>
              <a:rPr lang="en-US"/>
              <a:t>Introduce </a:t>
            </a:r>
            <a:r>
              <a:rPr lang="en-US" dirty="0"/>
              <a:t>some of our most engaging stories and content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18008" y="3404212"/>
            <a:ext cx="2552149" cy="1355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Email 2:</a:t>
            </a:r>
          </a:p>
          <a:p>
            <a:pPr algn="ctr"/>
            <a:r>
              <a:rPr lang="en-US" dirty="0"/>
              <a:t>Open rate: 22.1%</a:t>
            </a:r>
          </a:p>
          <a:p>
            <a:pPr algn="ctr"/>
            <a:r>
              <a:rPr lang="en-US" dirty="0"/>
              <a:t>Click-to-open rate: 10.7%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670157" y="3646583"/>
            <a:ext cx="1020728" cy="407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0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3: Things 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256918" cy="4023360"/>
          </a:xfrm>
        </p:spPr>
        <p:txBody>
          <a:bodyPr/>
          <a:lstStyle/>
          <a:p>
            <a:r>
              <a:rPr lang="en-US" dirty="0"/>
              <a:t>One week after email 2</a:t>
            </a:r>
          </a:p>
          <a:p>
            <a:r>
              <a:rPr lang="en-US" dirty="0"/>
              <a:t>One of the biggest draws to the website is events and things to do with the family.</a:t>
            </a:r>
          </a:p>
          <a:p>
            <a:r>
              <a:rPr lang="en-US" dirty="0" smtClean="0"/>
              <a:t>We add </a:t>
            </a:r>
            <a:r>
              <a:rPr lang="en-US" dirty="0"/>
              <a:t>interest tagging to identify readers interested in </a:t>
            </a:r>
            <a:r>
              <a:rPr lang="en-US" dirty="0" smtClean="0"/>
              <a:t>activities</a:t>
            </a:r>
          </a:p>
          <a:p>
            <a:endParaRPr lang="en-US" dirty="0" smtClean="0"/>
          </a:p>
          <a:p>
            <a:r>
              <a:rPr lang="en-US" b="1" i="1" dirty="0" smtClean="0"/>
              <a:t>* 2617 contacts now have tag: INTEREST-Activities</a:t>
            </a:r>
            <a:endParaRPr lang="en-US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36" y="668724"/>
            <a:ext cx="3007475" cy="512064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814371" y="4202935"/>
            <a:ext cx="2255298" cy="1586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Email 3: </a:t>
            </a:r>
          </a:p>
          <a:p>
            <a:pPr algn="ctr"/>
            <a:r>
              <a:rPr lang="en-US" dirty="0"/>
              <a:t>Open rate: 22.9%</a:t>
            </a:r>
          </a:p>
          <a:p>
            <a:pPr algn="ctr"/>
            <a:r>
              <a:rPr lang="en-US" dirty="0"/>
              <a:t>Click-to-open rate: 35%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069669" y="4715219"/>
            <a:ext cx="427519" cy="407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17627" y="2005611"/>
            <a:ext cx="1465801" cy="141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Interest </a:t>
            </a:r>
            <a:r>
              <a:rPr lang="en-US" dirty="0"/>
              <a:t>tag:</a:t>
            </a:r>
          </a:p>
          <a:p>
            <a:pPr algn="ctr"/>
            <a:r>
              <a:rPr lang="en-US" dirty="0" smtClean="0"/>
              <a:t>ACTIVITIES</a:t>
            </a:r>
          </a:p>
          <a:p>
            <a:pPr algn="ctr"/>
            <a:r>
              <a:rPr lang="en-US" dirty="0" smtClean="0"/>
              <a:t>on link 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8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interest tagging to segment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64" y="1923265"/>
            <a:ext cx="3278575" cy="3602927"/>
          </a:xfrm>
        </p:spPr>
      </p:pic>
      <p:pic>
        <p:nvPicPr>
          <p:cNvPr id="1026" name="Picture 2" descr="etro Parent Winter Fun Gu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040" y="1984536"/>
            <a:ext cx="1651042" cy="21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96" y="2008104"/>
            <a:ext cx="2284180" cy="241564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8498247" y="2639699"/>
            <a:ext cx="510139" cy="413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76623" y="1923265"/>
            <a:ext cx="21560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automation:</a:t>
            </a:r>
          </a:p>
          <a:p>
            <a:endParaRPr lang="en-US" dirty="0"/>
          </a:p>
          <a:p>
            <a:r>
              <a:rPr lang="en-US" dirty="0" smtClean="0"/>
              <a:t>“Looking for things to do with the family this summer? </a:t>
            </a:r>
            <a:r>
              <a:rPr lang="en-US" b="1" dirty="0" smtClean="0"/>
              <a:t>Check out our Fun Guide, </a:t>
            </a:r>
            <a:r>
              <a:rPr lang="en-US" dirty="0" smtClean="0"/>
              <a:t>with hundreds of destinations and activities </a:t>
            </a:r>
            <a:r>
              <a:rPr lang="mr-IN" dirty="0" smtClean="0"/>
              <a:t>…</a:t>
            </a:r>
            <a:r>
              <a:rPr lang="en-US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5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4: Freebie downloads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3419636" cy="4023360"/>
          </a:xfrm>
        </p:spPr>
        <p:txBody>
          <a:bodyPr/>
          <a:lstStyle/>
          <a:p>
            <a:r>
              <a:rPr lang="en-US" dirty="0"/>
              <a:t>Sent one week after Email 3</a:t>
            </a:r>
          </a:p>
          <a:p>
            <a:r>
              <a:rPr lang="en-US" dirty="0"/>
              <a:t>Showcases downloads </a:t>
            </a:r>
            <a:r>
              <a:rPr lang="mr-IN" dirty="0"/>
              <a:t>–</a:t>
            </a:r>
            <a:r>
              <a:rPr lang="en-US" dirty="0"/>
              <a:t> encourages lead-generation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30" y="473726"/>
            <a:ext cx="2758969" cy="56681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837506" y="2569684"/>
            <a:ext cx="2577947" cy="1476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Email 4:</a:t>
            </a:r>
          </a:p>
          <a:p>
            <a:pPr algn="ctr"/>
            <a:r>
              <a:rPr lang="en-US" dirty="0"/>
              <a:t>23% open rate</a:t>
            </a:r>
          </a:p>
          <a:p>
            <a:pPr algn="ctr"/>
            <a:r>
              <a:rPr lang="en-US" dirty="0"/>
              <a:t>14.7% click-to-open rate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7415453" y="3054426"/>
            <a:ext cx="547928" cy="25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54558" y="4530687"/>
            <a:ext cx="1850834" cy="936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Interest tag:</a:t>
            </a:r>
          </a:p>
          <a:p>
            <a:pPr algn="ctr"/>
            <a:r>
              <a:rPr lang="en-US" dirty="0"/>
              <a:t>EDUCATION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737341" y="4878269"/>
            <a:ext cx="470225" cy="343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484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4264</TotalTime>
  <Words>1011</Words>
  <Application>Microsoft Macintosh PowerPoint</Application>
  <PresentationFormat>Widescreen</PresentationFormat>
  <Paragraphs>187</Paragraphs>
  <Slides>38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</vt:lpstr>
      <vt:lpstr>Calibri Light</vt:lpstr>
      <vt:lpstr>Mangal</vt:lpstr>
      <vt:lpstr>Arial</vt:lpstr>
      <vt:lpstr>Retrospect</vt:lpstr>
      <vt:lpstr>Engaging with Your Audience</vt:lpstr>
      <vt:lpstr>AUDIENCE ENGAGEMENT</vt:lpstr>
      <vt:lpstr>Welcome Journeys</vt:lpstr>
      <vt:lpstr>Welcome Journeys</vt:lpstr>
      <vt:lpstr>Metro Parent Welcome series</vt:lpstr>
      <vt:lpstr> Email 2: Content</vt:lpstr>
      <vt:lpstr>Email 3: Things to do</vt:lpstr>
      <vt:lpstr>Use interest tagging to segment</vt:lpstr>
      <vt:lpstr>Email 4: Freebie downloads </vt:lpstr>
      <vt:lpstr>Interest tagging to segment</vt:lpstr>
      <vt:lpstr>Overall results: Welcome Journey</vt:lpstr>
      <vt:lpstr>Best practices for Welcome Journey</vt:lpstr>
      <vt:lpstr>Create triggers for engagement</vt:lpstr>
      <vt:lpstr>Re-engagement Campaigns</vt:lpstr>
      <vt:lpstr>Re-engagement email</vt:lpstr>
      <vt:lpstr>Creating a re-engagement funnel</vt:lpstr>
      <vt:lpstr>The engagement funnel</vt:lpstr>
      <vt:lpstr>Tag=Inactive        Re-engagement journey </vt:lpstr>
      <vt:lpstr>We get the hint …</vt:lpstr>
      <vt:lpstr>Best practices</vt:lpstr>
      <vt:lpstr>Interest tags</vt:lpstr>
      <vt:lpstr>Interest tagging and segmentation</vt:lpstr>
      <vt:lpstr>The audience funnel for events</vt:lpstr>
      <vt:lpstr>Audience and events: Education Expo</vt:lpstr>
      <vt:lpstr>Results: EdExpo postevent emails</vt:lpstr>
      <vt:lpstr>Kids Hero Con</vt:lpstr>
      <vt:lpstr>Events and audience</vt:lpstr>
      <vt:lpstr>New publications: Audience opportunities</vt:lpstr>
      <vt:lpstr>College Planner: New publication</vt:lpstr>
      <vt:lpstr>Differentiation</vt:lpstr>
      <vt:lpstr>Outreach to high school counselors</vt:lpstr>
      <vt:lpstr>Added flipbook version of planner</vt:lpstr>
      <vt:lpstr>Smart Social Media Strategies</vt:lpstr>
      <vt:lpstr>Smart Social Media Strategies</vt:lpstr>
      <vt:lpstr>Facebook Lead Ads</vt:lpstr>
      <vt:lpstr>Instagram for events: Before, during, after</vt:lpstr>
      <vt:lpstr>Pinterest: Opportunity to expand reach</vt:lpstr>
      <vt:lpstr>Lessons and takeaways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with Your Audience</dc:title>
  <dc:creator>Microsoft Office User</dc:creator>
  <cp:lastModifiedBy>Hanus, Nancy</cp:lastModifiedBy>
  <cp:revision>65</cp:revision>
  <dcterms:created xsi:type="dcterms:W3CDTF">2019-02-22T18:20:36Z</dcterms:created>
  <dcterms:modified xsi:type="dcterms:W3CDTF">2020-01-31T19:03:20Z</dcterms:modified>
</cp:coreProperties>
</file>