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  <p:sldId id="262" r:id="rId4"/>
    <p:sldId id="257" r:id="rId5"/>
    <p:sldId id="260" r:id="rId6"/>
    <p:sldId id="263" r:id="rId7"/>
    <p:sldId id="259" r:id="rId8"/>
    <p:sldId id="269" r:id="rId9"/>
    <p:sldId id="271" r:id="rId10"/>
    <p:sldId id="272" r:id="rId11"/>
    <p:sldId id="273" r:id="rId12"/>
    <p:sldId id="274" r:id="rId13"/>
    <p:sldId id="270" r:id="rId14"/>
    <p:sldId id="276" r:id="rId15"/>
    <p:sldId id="275" r:id="rId16"/>
    <p:sldId id="265" r:id="rId17"/>
    <p:sldId id="267" r:id="rId18"/>
    <p:sldId id="258" r:id="rId19"/>
    <p:sldId id="277" r:id="rId20"/>
    <p:sldId id="278" r:id="rId21"/>
    <p:sldId id="279" r:id="rId22"/>
    <p:sldId id="266" r:id="rId23"/>
    <p:sldId id="280" r:id="rId24"/>
    <p:sldId id="283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6"/>
    <p:restoredTop sz="94629"/>
  </p:normalViewPr>
  <p:slideViewPr>
    <p:cSldViewPr snapToGrid="0" snapToObjects="1">
      <p:cViewPr varScale="1">
        <p:scale>
          <a:sx n="98" d="100"/>
          <a:sy n="98" d="100"/>
        </p:scale>
        <p:origin x="7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9585-5617-0542-8BCD-A7762EE4763B}" type="datetimeFigureOut">
              <a:rPr lang="en-US" smtClean="0"/>
              <a:t>1/31/20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9484-C6A2-614B-AA0E-FFC673288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45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9585-5617-0542-8BCD-A7762EE4763B}" type="datetimeFigureOut">
              <a:rPr lang="en-US" smtClean="0"/>
              <a:t>1/31/20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9484-C6A2-614B-AA0E-FFC673288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2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9585-5617-0542-8BCD-A7762EE4763B}" type="datetimeFigureOut">
              <a:rPr lang="en-US" smtClean="0"/>
              <a:t>1/31/20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9484-C6A2-614B-AA0E-FFC673288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03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9585-5617-0542-8BCD-A7762EE4763B}" type="datetimeFigureOut">
              <a:rPr lang="en-US" smtClean="0"/>
              <a:t>1/31/20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9484-C6A2-614B-AA0E-FFC673288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5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9585-5617-0542-8BCD-A7762EE4763B}" type="datetimeFigureOut">
              <a:rPr lang="en-US" smtClean="0"/>
              <a:t>1/31/20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9484-C6A2-614B-AA0E-FFC673288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36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9585-5617-0542-8BCD-A7762EE4763B}" type="datetimeFigureOut">
              <a:rPr lang="en-US" smtClean="0"/>
              <a:t>1/31/20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9484-C6A2-614B-AA0E-FFC673288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7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9585-5617-0542-8BCD-A7762EE4763B}" type="datetimeFigureOut">
              <a:rPr lang="en-US" smtClean="0"/>
              <a:t>1/31/20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9484-C6A2-614B-AA0E-FFC673288FF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94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9585-5617-0542-8BCD-A7762EE4763B}" type="datetimeFigureOut">
              <a:rPr lang="en-US" smtClean="0"/>
              <a:t>1/31/20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9484-C6A2-614B-AA0E-FFC673288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9585-5617-0542-8BCD-A7762EE4763B}" type="datetimeFigureOut">
              <a:rPr lang="en-US" smtClean="0"/>
              <a:t>1/31/20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9484-C6A2-614B-AA0E-FFC673288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9585-5617-0542-8BCD-A7762EE4763B}" type="datetimeFigureOut">
              <a:rPr lang="en-US" smtClean="0"/>
              <a:t>1/31/20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9484-C6A2-614B-AA0E-FFC673288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6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7399585-5617-0542-8BCD-A7762EE4763B}" type="datetimeFigureOut">
              <a:rPr lang="en-US" smtClean="0"/>
              <a:t>1/31/20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9484-C6A2-614B-AA0E-FFC673288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7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7399585-5617-0542-8BCD-A7762EE4763B}" type="datetimeFigureOut">
              <a:rPr lang="en-US" smtClean="0"/>
              <a:t>1/31/20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1169484-C6A2-614B-AA0E-FFC673288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7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4" Type="http://schemas.openxmlformats.org/officeDocument/2006/relationships/image" Target="../media/image44.jpg"/><Relationship Id="rId5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Relationship Id="rId3" Type="http://schemas.openxmlformats.org/officeDocument/2006/relationships/image" Target="../media/image4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8" Type="http://schemas.openxmlformats.org/officeDocument/2006/relationships/image" Target="../media/image12.jpg"/><Relationship Id="rId9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Data: the holy Grail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to take advantage of our platforms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32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THE DATA: DOMO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13" y="2353101"/>
            <a:ext cx="9606013" cy="3092957"/>
          </a:xfrm>
        </p:spPr>
      </p:pic>
    </p:spTree>
    <p:extLst>
      <p:ext uri="{BB962C8B-B14F-4D97-AF65-F5344CB8AC3E}">
        <p14:creationId xmlns:p14="http://schemas.microsoft.com/office/powerpoint/2010/main" val="1209713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Domo: 360 view of customer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30" y="2302248"/>
            <a:ext cx="8562706" cy="3564082"/>
          </a:xfrm>
        </p:spPr>
      </p:pic>
    </p:spTree>
    <p:extLst>
      <p:ext uri="{BB962C8B-B14F-4D97-AF65-F5344CB8AC3E}">
        <p14:creationId xmlns:p14="http://schemas.microsoft.com/office/powerpoint/2010/main" val="1784681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Domo: ties back to salesforce id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058" y="2356037"/>
            <a:ext cx="4621378" cy="28607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470" y="2356037"/>
            <a:ext cx="4231072" cy="286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0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LEVERAGING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 journeys</a:t>
            </a:r>
          </a:p>
          <a:p>
            <a:r>
              <a:rPr lang="en-US" dirty="0" smtClean="0"/>
              <a:t>Segmenting audiences</a:t>
            </a:r>
          </a:p>
          <a:p>
            <a:r>
              <a:rPr lang="en-US" dirty="0" smtClean="0"/>
              <a:t>Online messaging based on segmentation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3993777"/>
            <a:ext cx="1426464" cy="2050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3993777"/>
            <a:ext cx="1630845" cy="2050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966" y="3993777"/>
            <a:ext cx="1572459" cy="20210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209" y="4023092"/>
            <a:ext cx="1576771" cy="20210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790" y="3993777"/>
            <a:ext cx="2045154" cy="202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10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management upgrade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2450165"/>
            <a:ext cx="3097498" cy="310197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50165"/>
            <a:ext cx="3101975" cy="310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Tying it back to content,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3739358" cy="3101983"/>
          </a:xfrm>
        </p:spPr>
        <p:txBody>
          <a:bodyPr/>
          <a:lstStyle/>
          <a:p>
            <a:r>
              <a:rPr lang="en-US" dirty="0" smtClean="0"/>
              <a:t>Content and expertise:  What we have that readers want </a:t>
            </a:r>
          </a:p>
          <a:p>
            <a:r>
              <a:rPr lang="en-US" dirty="0" smtClean="0"/>
              <a:t>Engaging them at </a:t>
            </a:r>
            <a:r>
              <a:rPr lang="en-US" b="1" dirty="0" smtClean="0"/>
              <a:t>a higher level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134" y="2541493"/>
            <a:ext cx="4180073" cy="653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135" y="3277682"/>
            <a:ext cx="4180073" cy="734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242" y="3767583"/>
            <a:ext cx="3745252" cy="2457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40" y="4189035"/>
            <a:ext cx="3650724" cy="183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52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40 under 40 – 25 YEARS: </a:t>
            </a:r>
            <a:br>
              <a:rPr lang="en-US" dirty="0" smtClean="0"/>
            </a:br>
            <a:r>
              <a:rPr lang="en-US" dirty="0" smtClean="0"/>
              <a:t>gateway to people database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65" y="2342590"/>
            <a:ext cx="3398699" cy="41293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004" y="926266"/>
            <a:ext cx="7854860" cy="13793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2971878"/>
            <a:ext cx="4295612" cy="2870761"/>
          </a:xfrm>
          <a:prstGeom prst="rect">
            <a:avLst/>
          </a:prstGeom>
        </p:spPr>
      </p:pic>
      <p:sp>
        <p:nvSpPr>
          <p:cNvPr id="14" name="Bent Arrow 13"/>
          <p:cNvSpPr/>
          <p:nvPr/>
        </p:nvSpPr>
        <p:spPr>
          <a:xfrm>
            <a:off x="3425553" y="3393748"/>
            <a:ext cx="2859741" cy="1837158"/>
          </a:xfrm>
          <a:prstGeom prst="bentArrow">
            <a:avLst>
              <a:gd name="adj1" fmla="val 15601"/>
              <a:gd name="adj2" fmla="val 25515"/>
              <a:gd name="adj3" fmla="val 25000"/>
              <a:gd name="adj4" fmla="val 43750"/>
            </a:avLst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31136" y="2305568"/>
            <a:ext cx="4156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40s profiles: Updating the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315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Data, data,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380130"/>
            <a:ext cx="2730829" cy="3359898"/>
          </a:xfrm>
        </p:spPr>
        <p:txBody>
          <a:bodyPr/>
          <a:lstStyle/>
          <a:p>
            <a:r>
              <a:rPr lang="en-US" dirty="0" smtClean="0"/>
              <a:t>Data memberships</a:t>
            </a:r>
          </a:p>
          <a:p>
            <a:r>
              <a:rPr lang="en-US" dirty="0" smtClean="0"/>
              <a:t>All lists will go behind a paywall – no more one-off sales</a:t>
            </a:r>
          </a:p>
          <a:p>
            <a:r>
              <a:rPr lang="en-US" dirty="0" smtClean="0"/>
              <a:t>Surveys will be updated dynamically through forms on the site</a:t>
            </a:r>
          </a:p>
          <a:p>
            <a:r>
              <a:rPr lang="en-US" dirty="0" smtClean="0"/>
              <a:t>Data will be used throughout the site to “sell” what’s underneath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434" y="2278691"/>
            <a:ext cx="4790427" cy="332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69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Bringing IT all together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60" y="2673113"/>
            <a:ext cx="2209210" cy="1453427"/>
          </a:xfrm>
          <a:prstGeom prst="rect">
            <a:avLst/>
          </a:prstGeom>
        </p:spPr>
      </p:pic>
      <p:pic>
        <p:nvPicPr>
          <p:cNvPr id="31" name="Content Placeholder 3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736" y="4237456"/>
            <a:ext cx="2933700" cy="13843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Rectangle 6"/>
          <p:cNvSpPr/>
          <p:nvPr/>
        </p:nvSpPr>
        <p:spPr>
          <a:xfrm>
            <a:off x="2321589" y="2749054"/>
            <a:ext cx="1806658" cy="35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SUBSCRIBERS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06799" y="3204734"/>
            <a:ext cx="1821448" cy="520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REGISTERED USERS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321589" y="3778146"/>
            <a:ext cx="1806658" cy="561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EMAIL SUBSCRIBERS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933766" y="2737926"/>
            <a:ext cx="1883126" cy="411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WEBSITE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933766" y="3220978"/>
            <a:ext cx="1883126" cy="392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AUDIENCE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933766" y="3703303"/>
            <a:ext cx="1883126" cy="330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306799" y="4414114"/>
            <a:ext cx="1821448" cy="621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SOCIAL MEDIA FOLLOWERS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933766" y="2407024"/>
            <a:ext cx="1883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ANALYTICS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965411" y="4119185"/>
            <a:ext cx="1883126" cy="294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ADVERTISING 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321589" y="5109685"/>
            <a:ext cx="1806658" cy="532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EVENT ATTENDEES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933766" y="4519344"/>
            <a:ext cx="1883126" cy="294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MULTIMEDIA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430241" y="2372577"/>
            <a:ext cx="178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AUDIENCES</a:t>
            </a:r>
          </a:p>
          <a:p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7965411" y="4929606"/>
            <a:ext cx="1883126" cy="294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DATA SALES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483" y="2650134"/>
            <a:ext cx="1408953" cy="14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1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CAN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326340"/>
            <a:ext cx="3864864" cy="764062"/>
          </a:xfrm>
        </p:spPr>
        <p:txBody>
          <a:bodyPr>
            <a:normAutofit/>
          </a:bodyPr>
          <a:lstStyle/>
          <a:p>
            <a:r>
              <a:rPr lang="en-US" dirty="0" smtClean="0"/>
              <a:t>Analytics tools: Social flow,  Adobe, </a:t>
            </a:r>
            <a:r>
              <a:rPr lang="en-US" dirty="0" err="1" smtClean="0"/>
              <a:t>Chartbeat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904" y="2326340"/>
            <a:ext cx="4026272" cy="4128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3090402"/>
            <a:ext cx="3660599" cy="355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COMPANIES and data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994955"/>
            <a:ext cx="7849676" cy="293519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Business News/</a:t>
            </a:r>
            <a:r>
              <a:rPr lang="en-US" b="1" dirty="0" err="1" smtClean="0"/>
              <a:t>BNiQ</a:t>
            </a:r>
            <a:r>
              <a:rPr lang="en-US" b="1" dirty="0" smtClean="0"/>
              <a:t>,  Western Australia</a:t>
            </a:r>
            <a:r>
              <a:rPr lang="en-US" dirty="0" smtClean="0"/>
              <a:t>: Charlie </a:t>
            </a:r>
            <a:r>
              <a:rPr lang="en-US" dirty="0" err="1" smtClean="0"/>
              <a:t>Gunningham</a:t>
            </a:r>
            <a:r>
              <a:rPr lang="en-US" dirty="0" smtClean="0"/>
              <a:t>, CEO, says the data approach to subscriptions and content is “the reason we are still around today.” </a:t>
            </a:r>
          </a:p>
          <a:p>
            <a:r>
              <a:rPr lang="en-US" b="1" dirty="0" smtClean="0"/>
              <a:t>Crain Communications</a:t>
            </a:r>
            <a:r>
              <a:rPr lang="en-US" dirty="0" smtClean="0"/>
              <a:t>: Its 20 business publications for nearly 100 years operated very independently – but in the past two years began “integrating” platforms to build on audience and data across the company.</a:t>
            </a:r>
          </a:p>
          <a:p>
            <a:r>
              <a:rPr lang="en-US" b="1" dirty="0"/>
              <a:t>New England Business </a:t>
            </a:r>
            <a:r>
              <a:rPr lang="en-US" b="1" dirty="0" smtClean="0"/>
              <a:t>Media (Mary Rogers, COO): </a:t>
            </a:r>
            <a:r>
              <a:rPr lang="en-US" dirty="0" smtClean="0"/>
              <a:t>Spent much of the past year coming up with a plan for one integrated platform for Research/Listings, Event Ticketing, </a:t>
            </a:r>
            <a:r>
              <a:rPr lang="en-US" dirty="0" err="1" smtClean="0"/>
              <a:t>Enews</a:t>
            </a:r>
            <a:r>
              <a:rPr lang="en-US" dirty="0" smtClean="0"/>
              <a:t>, Website Hosting and Print Subscriptions.</a:t>
            </a:r>
          </a:p>
          <a:p>
            <a:r>
              <a:rPr lang="en-US" b="1" dirty="0" smtClean="0"/>
              <a:t>Arkansas Business (Jake </a:t>
            </a:r>
            <a:r>
              <a:rPr lang="en-US" b="1" dirty="0" err="1" smtClean="0"/>
              <a:t>Sligh</a:t>
            </a:r>
            <a:r>
              <a:rPr lang="en-US" b="1" dirty="0" smtClean="0"/>
              <a:t>)</a:t>
            </a:r>
            <a:r>
              <a:rPr lang="en-US" dirty="0" smtClean="0"/>
              <a:t>: Bolt-on approach, using </a:t>
            </a:r>
            <a:r>
              <a:rPr lang="en-US" dirty="0" err="1" smtClean="0"/>
              <a:t>Adestra</a:t>
            </a:r>
            <a:r>
              <a:rPr lang="en-US" dirty="0" smtClean="0"/>
              <a:t> to build a unique identifier for customers based on email addresses.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2279277"/>
            <a:ext cx="2465294" cy="589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733" y="2294566"/>
            <a:ext cx="1545665" cy="588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702" y="2308317"/>
            <a:ext cx="2330808" cy="570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117" y="2308317"/>
            <a:ext cx="1270747" cy="5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38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data tools: </a:t>
            </a:r>
            <a:br>
              <a:rPr lang="en-US" dirty="0" smtClean="0"/>
            </a:br>
            <a:r>
              <a:rPr lang="en-US" dirty="0" smtClean="0"/>
              <a:t>SHOW OFF what you have!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118" y="2302249"/>
            <a:ext cx="5480494" cy="31019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2302249"/>
            <a:ext cx="2362125" cy="265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67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4384817" cy="3101983"/>
          </a:xfrm>
        </p:spPr>
        <p:txBody>
          <a:bodyPr/>
          <a:lstStyle/>
          <a:p>
            <a:r>
              <a:rPr lang="en-US" dirty="0" err="1"/>
              <a:t>Carto</a:t>
            </a:r>
            <a:r>
              <a:rPr lang="en-US" dirty="0"/>
              <a:t>: Interactive maps</a:t>
            </a:r>
          </a:p>
          <a:p>
            <a:r>
              <a:rPr lang="en-US" dirty="0" err="1"/>
              <a:t>Caspio</a:t>
            </a:r>
            <a:r>
              <a:rPr lang="en-US" dirty="0"/>
              <a:t>: Searchable databases</a:t>
            </a:r>
          </a:p>
          <a:p>
            <a:r>
              <a:rPr lang="en-US" dirty="0" err="1"/>
              <a:t>Datawrapper</a:t>
            </a:r>
            <a:r>
              <a:rPr lang="en-US" dirty="0"/>
              <a:t>: Simple charts and </a:t>
            </a:r>
            <a:r>
              <a:rPr lang="en-US" dirty="0" err="1"/>
              <a:t>grafs</a:t>
            </a:r>
            <a:endParaRPr lang="en-US" dirty="0"/>
          </a:p>
          <a:p>
            <a:r>
              <a:rPr lang="en-US" dirty="0" err="1"/>
              <a:t>Highcharts</a:t>
            </a:r>
            <a:r>
              <a:rPr lang="en-US" dirty="0"/>
              <a:t>: Responsive charts and </a:t>
            </a:r>
            <a:r>
              <a:rPr lang="en-US" dirty="0" err="1"/>
              <a:t>grafs</a:t>
            </a:r>
            <a:endParaRPr lang="en-US" dirty="0"/>
          </a:p>
          <a:p>
            <a:r>
              <a:rPr lang="en-US" dirty="0"/>
              <a:t>Google maps: Easily embeddable maps</a:t>
            </a:r>
          </a:p>
          <a:p>
            <a:r>
              <a:rPr lang="en-US" dirty="0" err="1"/>
              <a:t>Tableizer</a:t>
            </a:r>
            <a:r>
              <a:rPr lang="en-US" dirty="0"/>
              <a:t>: easy to convert spreadsheets to online charts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78" y="2485838"/>
            <a:ext cx="3761368" cy="340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65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4017264" cy="1188720"/>
          </a:xfrm>
        </p:spPr>
        <p:txBody>
          <a:bodyPr/>
          <a:lstStyle/>
          <a:p>
            <a:r>
              <a:rPr lang="en-US" dirty="0" smtClean="0"/>
              <a:t>Email journeys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816774"/>
            <a:ext cx="3712464" cy="5336317"/>
          </a:xfrm>
        </p:spPr>
      </p:pic>
      <p:sp>
        <p:nvSpPr>
          <p:cNvPr id="5" name="TextBox 4"/>
          <p:cNvSpPr txBox="1"/>
          <p:nvPr/>
        </p:nvSpPr>
        <p:spPr>
          <a:xfrm>
            <a:off x="2231136" y="2339788"/>
            <a:ext cx="38469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Emails at regular intervals to segments of the audience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Registrant welcome journeys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Cart abandonment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Re-engagement journeys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Paywall journeys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Event- and action specific journeys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315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 your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2396378"/>
            <a:ext cx="3772533" cy="31019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312" y="2261908"/>
            <a:ext cx="3340469" cy="417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18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 </a:t>
            </a:r>
            <a:r>
              <a:rPr lang="en-US" dirty="0" err="1" smtClean="0"/>
              <a:t>ilitch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981" y="1127446"/>
            <a:ext cx="789631" cy="8632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160" y="2366682"/>
            <a:ext cx="2449287" cy="2910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79" y="2366682"/>
            <a:ext cx="3378323" cy="4164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39" y="2366682"/>
            <a:ext cx="2888242" cy="286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6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LEVERage</a:t>
            </a:r>
            <a:r>
              <a:rPr lang="en-US" dirty="0" smtClean="0"/>
              <a:t> your expertise AND AUDIENCE: custom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2399608"/>
            <a:ext cx="2905640" cy="387418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085" y="2399608"/>
            <a:ext cx="5266895" cy="347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21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goals, other </a:t>
            </a:r>
            <a:r>
              <a:rPr lang="en-US" dirty="0" err="1" smtClean="0"/>
              <a:t>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Mary Rogers: New England Business</a:t>
            </a:r>
          </a:p>
          <a:p>
            <a:r>
              <a:rPr lang="en-US" dirty="0" smtClean="0"/>
              <a:t>Jake </a:t>
            </a:r>
            <a:r>
              <a:rPr lang="en-US" dirty="0" err="1" smtClean="0"/>
              <a:t>Sligh</a:t>
            </a:r>
            <a:r>
              <a:rPr lang="en-US" dirty="0" smtClean="0"/>
              <a:t>: Arkansas 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42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BN / BNIQ</a:t>
            </a:r>
            <a:br>
              <a:rPr lang="en-US" dirty="0" smtClean="0"/>
            </a:br>
            <a:r>
              <a:rPr lang="en-US" dirty="0" smtClean="0"/>
              <a:t>WESTERN AUSTRALIA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5518" y="2638044"/>
            <a:ext cx="6155346" cy="3101983"/>
          </a:xfrm>
        </p:spPr>
        <p:txBody>
          <a:bodyPr/>
          <a:lstStyle/>
          <a:p>
            <a:r>
              <a:rPr lang="en-US" dirty="0" smtClean="0"/>
              <a:t>Charlie </a:t>
            </a:r>
            <a:r>
              <a:rPr lang="en-US" dirty="0" err="1" smtClean="0"/>
              <a:t>Gunningham</a:t>
            </a:r>
            <a:r>
              <a:rPr lang="en-US" dirty="0" smtClean="0"/>
              <a:t>, CEO</a:t>
            </a:r>
          </a:p>
          <a:p>
            <a:r>
              <a:rPr lang="en-US" dirty="0" smtClean="0"/>
              <a:t>Dotcom owner (2000-2010) to Business News CEO</a:t>
            </a:r>
          </a:p>
          <a:p>
            <a:r>
              <a:rPr lang="en-US" dirty="0" smtClean="0"/>
              <a:t>Built and leveraged </a:t>
            </a:r>
            <a:r>
              <a:rPr lang="en-US" dirty="0" err="1" smtClean="0"/>
              <a:t>BNiQ</a:t>
            </a:r>
            <a:r>
              <a:rPr lang="en-US" dirty="0" smtClean="0"/>
              <a:t>, a data product, to build a strong digital audience</a:t>
            </a:r>
          </a:p>
          <a:p>
            <a:r>
              <a:rPr lang="en-US" dirty="0" smtClean="0"/>
              <a:t>HERE’S HOW HE DID IT 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2638044"/>
            <a:ext cx="13970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65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7" y="964692"/>
            <a:ext cx="4260028" cy="118872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Crain’S</a:t>
            </a:r>
            <a:r>
              <a:rPr lang="en-US" dirty="0"/>
              <a:t> </a:t>
            </a:r>
            <a:r>
              <a:rPr lang="en-US" dirty="0" smtClean="0"/>
              <a:t>journey:</a:t>
            </a:r>
            <a:br>
              <a:rPr lang="en-US" dirty="0" smtClean="0"/>
            </a:br>
            <a:r>
              <a:rPr lang="en-US" sz="1800" dirty="0" smtClean="0"/>
              <a:t>MANY BRANDS, TOO MANY Platforms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777" y="791738"/>
            <a:ext cx="3283088" cy="55698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7" y="2276418"/>
            <a:ext cx="2597634" cy="744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891" y="2276418"/>
            <a:ext cx="1626274" cy="950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51" y="3585496"/>
            <a:ext cx="2664539" cy="17529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498" y="3021328"/>
            <a:ext cx="2702912" cy="7794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84" y="3481625"/>
            <a:ext cx="1645568" cy="6086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858" y="4776857"/>
            <a:ext cx="1092226" cy="10580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21" y="4357269"/>
            <a:ext cx="1477682" cy="147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50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954741"/>
            <a:ext cx="7729728" cy="13447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CRAINSCAPE 3 YEARS AGO</a:t>
            </a:r>
            <a:br>
              <a:rPr lang="en-US" dirty="0" smtClean="0"/>
            </a:br>
            <a:r>
              <a:rPr lang="en-US" sz="1600" dirty="0"/>
              <a:t>More than 20 independently run publications using a combined 140+ vendors</a:t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926" y="2299447"/>
            <a:ext cx="6640779" cy="3701142"/>
          </a:xfrm>
        </p:spPr>
      </p:pic>
    </p:spTree>
    <p:extLst>
      <p:ext uri="{BB962C8B-B14F-4D97-AF65-F5344CB8AC3E}">
        <p14:creationId xmlns:p14="http://schemas.microsoft.com/office/powerpoint/2010/main" val="1315493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CRAIN: a journey with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7" y="2272554"/>
            <a:ext cx="3456970" cy="3467474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SalesForce</a:t>
            </a:r>
            <a:r>
              <a:rPr lang="en-US" b="1" dirty="0" smtClean="0"/>
              <a:t> Marketing Cloud</a:t>
            </a:r>
            <a:r>
              <a:rPr lang="en-US" dirty="0" smtClean="0"/>
              <a:t>: Create one customer identification piece</a:t>
            </a:r>
          </a:p>
          <a:p>
            <a:r>
              <a:rPr lang="en-US" b="1" dirty="0" smtClean="0"/>
              <a:t>Content Station and Drupal</a:t>
            </a:r>
            <a:r>
              <a:rPr lang="en-US" dirty="0" smtClean="0"/>
              <a:t>: Replace front end and CMS</a:t>
            </a:r>
          </a:p>
          <a:p>
            <a:r>
              <a:rPr lang="en-US" dirty="0" smtClean="0"/>
              <a:t>Bolt-on platforms and systems like </a:t>
            </a:r>
            <a:r>
              <a:rPr lang="en-US" dirty="0" err="1" smtClean="0"/>
              <a:t>Pardot</a:t>
            </a:r>
            <a:r>
              <a:rPr lang="en-US" dirty="0" smtClean="0"/>
              <a:t>, Engage, </a:t>
            </a:r>
            <a:r>
              <a:rPr lang="en-US" dirty="0" err="1" smtClean="0"/>
              <a:t>Cvent</a:t>
            </a:r>
            <a:r>
              <a:rPr lang="en-US" dirty="0" smtClean="0"/>
              <a:t> </a:t>
            </a:r>
          </a:p>
          <a:p>
            <a:r>
              <a:rPr lang="en-US" dirty="0" smtClean="0"/>
              <a:t>Begin pulling in analytics from all of it into dashboard using DOMO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07" y="2417931"/>
            <a:ext cx="4464422" cy="276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63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INTEGRATION: the hard part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953" y="2428186"/>
            <a:ext cx="3416764" cy="2247871"/>
          </a:xfrm>
        </p:spPr>
      </p:pic>
      <p:sp>
        <p:nvSpPr>
          <p:cNvPr id="5" name="TextBox 4"/>
          <p:cNvSpPr txBox="1"/>
          <p:nvPr/>
        </p:nvSpPr>
        <p:spPr>
          <a:xfrm>
            <a:off x="5566052" y="4964580"/>
            <a:ext cx="1706566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Email newsletters and marketing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59284" y="2428186"/>
            <a:ext cx="1668827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Audience data: Registered users and subscribers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929994" y="2933557"/>
            <a:ext cx="1264024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14588" y="2751351"/>
            <a:ext cx="1936376" cy="147732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Customer identification platform that ties everything else together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6096000" y="4444327"/>
            <a:ext cx="640976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72400" y="316685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</a:rPr>
              <a:t>=</a:t>
            </a:r>
            <a:endParaRPr lang="en-US" sz="4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777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 UP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5" y="2638044"/>
            <a:ext cx="2757723" cy="3101983"/>
          </a:xfrm>
        </p:spPr>
        <p:txBody>
          <a:bodyPr/>
          <a:lstStyle/>
          <a:p>
            <a:r>
              <a:rPr lang="en-US" dirty="0" smtClean="0"/>
              <a:t>Employ data governance</a:t>
            </a:r>
          </a:p>
          <a:p>
            <a:r>
              <a:rPr lang="en-US" dirty="0" smtClean="0"/>
              <a:t>Consider brand needs</a:t>
            </a:r>
          </a:p>
          <a:p>
            <a:r>
              <a:rPr lang="en-US" dirty="0" smtClean="0"/>
              <a:t>Engage consultants </a:t>
            </a:r>
          </a:p>
          <a:p>
            <a:r>
              <a:rPr lang="en-US" dirty="0" smtClean="0"/>
              <a:t>Conservative approach </a:t>
            </a:r>
          </a:p>
          <a:p>
            <a:r>
              <a:rPr lang="en-US" dirty="0" smtClean="0"/>
              <a:t>Are we matching them tightly enough?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167" y="2407023"/>
            <a:ext cx="5009017" cy="2822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1494" y="5365377"/>
            <a:ext cx="7419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ONGOING CHALLENGE!!!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43008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DATA: HOW TO HARNESS 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123" y="2153412"/>
            <a:ext cx="4384817" cy="2884748"/>
          </a:xfrm>
        </p:spPr>
      </p:pic>
      <p:sp>
        <p:nvSpPr>
          <p:cNvPr id="15" name="TextBox 14"/>
          <p:cNvSpPr txBox="1"/>
          <p:nvPr/>
        </p:nvSpPr>
        <p:spPr>
          <a:xfrm>
            <a:off x="6323570" y="4605461"/>
            <a:ext cx="44845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Bolt-on platforms &amp; tools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Salesforce, </a:t>
            </a:r>
            <a:r>
              <a:rPr lang="en-US" sz="1400" b="1" dirty="0" err="1" smtClean="0"/>
              <a:t>Pardot</a:t>
            </a:r>
            <a:r>
              <a:rPr lang="en-US" sz="1400" b="1" dirty="0" smtClean="0"/>
              <a:t>, Engage: </a:t>
            </a:r>
            <a:r>
              <a:rPr lang="en-US" sz="1400" dirty="0" smtClean="0"/>
              <a:t>Advertiser &amp; marketing  data and tools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smtClean="0"/>
              <a:t>Advantage:</a:t>
            </a:r>
            <a:r>
              <a:rPr lang="en-US" sz="1400" dirty="0" smtClean="0"/>
              <a:t> Print subscribers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err="1" smtClean="0"/>
              <a:t>Clickshare</a:t>
            </a:r>
            <a:r>
              <a:rPr lang="en-US" sz="1400" b="1" dirty="0" smtClean="0"/>
              <a:t>:</a:t>
            </a:r>
            <a:r>
              <a:rPr lang="en-US" sz="1400" dirty="0" smtClean="0"/>
              <a:t> Digital &amp; transactional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b="1" dirty="0" err="1" smtClean="0"/>
              <a:t>Cvents</a:t>
            </a:r>
            <a:r>
              <a:rPr lang="en-US" sz="1400" b="1" dirty="0" smtClean="0"/>
              <a:t>: </a:t>
            </a:r>
            <a:r>
              <a:rPr lang="en-US" sz="1400" dirty="0" smtClean="0"/>
              <a:t>Event attendees</a:t>
            </a:r>
            <a:endParaRPr lang="en-US" sz="1400" dirty="0"/>
          </a:p>
        </p:txBody>
      </p:sp>
      <p:sp>
        <p:nvSpPr>
          <p:cNvPr id="16" name="Up-Down Arrow 15"/>
          <p:cNvSpPr/>
          <p:nvPr/>
        </p:nvSpPr>
        <p:spPr>
          <a:xfrm rot="18792898">
            <a:off x="5396011" y="4208482"/>
            <a:ext cx="577194" cy="104829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-Down Arrow 12"/>
          <p:cNvSpPr/>
          <p:nvPr/>
        </p:nvSpPr>
        <p:spPr>
          <a:xfrm rot="16200000">
            <a:off x="7006036" y="3117094"/>
            <a:ext cx="371367" cy="102207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64" y="3026472"/>
            <a:ext cx="2933700" cy="1384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74464" y="2622176"/>
            <a:ext cx="2533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Analytics for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02567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1111</TotalTime>
  <Words>567</Words>
  <Application>Microsoft Macintosh PowerPoint</Application>
  <PresentationFormat>Widescreen</PresentationFormat>
  <Paragraphs>93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Gill Sans MT</vt:lpstr>
      <vt:lpstr>Arial</vt:lpstr>
      <vt:lpstr>Parcel</vt:lpstr>
      <vt:lpstr>Data: the holy Grail</vt:lpstr>
      <vt:lpstr>4 COMPANIES and data integration</vt:lpstr>
      <vt:lpstr>BN / BNIQ WESTERN AUSTRALIA</vt:lpstr>
      <vt:lpstr>Crain’S journey: MANY BRANDS, TOO MANY Platforms</vt:lpstr>
      <vt:lpstr>The CRAINSCAPE 3 YEARS AGO More than 20 independently run publications using a combined 140+ vendors </vt:lpstr>
      <vt:lpstr>CRAIN: a journey with data</vt:lpstr>
      <vt:lpstr>DATA INTEGRATION: the hard part</vt:lpstr>
      <vt:lpstr>CLEANING UP THE DATA</vt:lpstr>
      <vt:lpstr>DATA: HOW TO HARNESS IT</vt:lpstr>
      <vt:lpstr>ANALYZING THE DATA: DOMO</vt:lpstr>
      <vt:lpstr>Domo: 360 view of customer</vt:lpstr>
      <vt:lpstr>Domo: ties back to salesforce id</vt:lpstr>
      <vt:lpstr>LEVERAGING THE DATA</vt:lpstr>
      <vt:lpstr>Content management upgrade</vt:lpstr>
      <vt:lpstr>Tying it back to content, engagement</vt:lpstr>
      <vt:lpstr>40 under 40 – 25 YEARS:  gateway to people database</vt:lpstr>
      <vt:lpstr>Data, data, data</vt:lpstr>
      <vt:lpstr>Bringing IT all together</vt:lpstr>
      <vt:lpstr>WHAT YOU CAN DO</vt:lpstr>
      <vt:lpstr>Cool data tools:  SHOW OFF what you have!</vt:lpstr>
      <vt:lpstr>OTHER TOOLS</vt:lpstr>
      <vt:lpstr>Email journeys</vt:lpstr>
      <vt:lpstr>Relate your data</vt:lpstr>
      <vt:lpstr>Chris ilitch</vt:lpstr>
      <vt:lpstr>LEVERage your expertise AND AUDIENCE: custom</vt:lpstr>
      <vt:lpstr>Similar goals, other approacheS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Crain: Wrangling Data</dc:title>
  <dc:creator>Nancy Hanus</dc:creator>
  <cp:lastModifiedBy>Hanus, Nancy</cp:lastModifiedBy>
  <cp:revision>35</cp:revision>
  <dcterms:created xsi:type="dcterms:W3CDTF">2016-10-24T17:41:13Z</dcterms:created>
  <dcterms:modified xsi:type="dcterms:W3CDTF">2020-01-31T18:39:53Z</dcterms:modified>
</cp:coreProperties>
</file>