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3" r:id="rId5"/>
    <p:sldId id="265" r:id="rId6"/>
    <p:sldId id="267" r:id="rId7"/>
    <p:sldId id="266" r:id="rId8"/>
    <p:sldId id="268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0"/>
    <p:restoredTop sz="95296"/>
  </p:normalViewPr>
  <p:slideViewPr>
    <p:cSldViewPr snapToGrid="0" snapToObjects="1">
      <p:cViewPr varScale="1">
        <p:scale>
          <a:sx n="93" d="100"/>
          <a:sy n="93" d="100"/>
        </p:scale>
        <p:origin x="10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9CB7C-62F9-D84F-96D0-CBB7F7F83185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94F01-6580-8544-8A46-DC479168021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06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9CB7C-62F9-D84F-96D0-CBB7F7F83185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94F01-6580-8544-8A46-DC4791680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48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9CB7C-62F9-D84F-96D0-CBB7F7F83185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94F01-6580-8544-8A46-DC4791680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1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9CB7C-62F9-D84F-96D0-CBB7F7F83185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94F01-6580-8544-8A46-DC4791680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64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9CB7C-62F9-D84F-96D0-CBB7F7F83185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94F01-6580-8544-8A46-DC479168021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827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9CB7C-62F9-D84F-96D0-CBB7F7F83185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94F01-6580-8544-8A46-DC4791680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3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9CB7C-62F9-D84F-96D0-CBB7F7F83185}" type="datetimeFigureOut">
              <a:rPr lang="en-US" smtClean="0"/>
              <a:t>1/31/20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94F01-6580-8544-8A46-DC4791680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5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9CB7C-62F9-D84F-96D0-CBB7F7F83185}" type="datetimeFigureOut">
              <a:rPr lang="en-US" smtClean="0"/>
              <a:t>1/31/20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94F01-6580-8544-8A46-DC4791680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43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9CB7C-62F9-D84F-96D0-CBB7F7F83185}" type="datetimeFigureOut">
              <a:rPr lang="en-US" smtClean="0"/>
              <a:t>1/31/20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94F01-6580-8544-8A46-DC4791680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1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079CB7C-62F9-D84F-96D0-CBB7F7F83185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894F01-6580-8544-8A46-DC4791680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6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9CB7C-62F9-D84F-96D0-CBB7F7F83185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94F01-6580-8544-8A46-DC4791680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08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079CB7C-62F9-D84F-96D0-CBB7F7F83185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E894F01-6580-8544-8A46-DC479168021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34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113902"/>
            <a:ext cx="10058400" cy="1211209"/>
          </a:xfrm>
        </p:spPr>
        <p:txBody>
          <a:bodyPr>
            <a:normAutofit fontScale="90000"/>
          </a:bodyPr>
          <a:lstStyle/>
          <a:p>
            <a:r>
              <a:rPr lang="en-US" dirty="0"/>
              <a:t>Helping Your Aging Parents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Half-year Status report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0DCED4A-00F6-8640-AC39-F8CC3CBC3323}"/>
              </a:ext>
            </a:extLst>
          </p:cNvPr>
          <p:cNvSpPr txBox="1">
            <a:spLocks/>
          </p:cNvSpPr>
          <p:nvPr/>
        </p:nvSpPr>
        <p:spPr>
          <a:xfrm>
            <a:off x="1183777" y="2031799"/>
            <a:ext cx="10058400" cy="12112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Metro Parent’s Guide to</a:t>
            </a:r>
          </a:p>
        </p:txBody>
      </p:sp>
    </p:spTree>
    <p:extLst>
      <p:ext uri="{BB962C8B-B14F-4D97-AF65-F5344CB8AC3E}">
        <p14:creationId xmlns:p14="http://schemas.microsoft.com/office/powerpoint/2010/main" val="1733583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Year-round visibility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7613087" cy="40233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Because the Guide to College Planning was designed as a yearlong guide for parents and teens, it continues to build audience and SEO all year long. </a:t>
            </a:r>
          </a:p>
          <a:p>
            <a:pPr marL="0" indent="0">
              <a:buNone/>
            </a:pPr>
            <a:r>
              <a:rPr lang="en-US" dirty="0"/>
              <a:t> Continuing through the rest of the year:</a:t>
            </a:r>
          </a:p>
          <a:p>
            <a:pPr lvl="1"/>
            <a:r>
              <a:rPr lang="en-US" dirty="0"/>
              <a:t>Stories posted online at </a:t>
            </a:r>
            <a:r>
              <a:rPr lang="en-US" dirty="0" err="1"/>
              <a:t>MetroParent.com</a:t>
            </a:r>
            <a:endParaRPr lang="en-US" dirty="0"/>
          </a:p>
          <a:p>
            <a:pPr lvl="1"/>
            <a:r>
              <a:rPr lang="en-US" dirty="0"/>
              <a:t>Social media pushes on all platforms</a:t>
            </a:r>
          </a:p>
          <a:p>
            <a:pPr lvl="1"/>
            <a:r>
              <a:rPr lang="en-US" dirty="0"/>
              <a:t>Audience extensions on search and social media platforms</a:t>
            </a:r>
          </a:p>
          <a:p>
            <a:pPr lvl="1"/>
            <a:r>
              <a:rPr lang="en-US" dirty="0"/>
              <a:t>Email updates informing opted-in subscribers of new content.</a:t>
            </a:r>
            <a:br>
              <a:rPr lang="en-US" dirty="0"/>
            </a:br>
            <a:r>
              <a:rPr lang="en-US" dirty="0"/>
              <a:t> </a:t>
            </a:r>
          </a:p>
          <a:p>
            <a:pPr marL="201168" lvl="1" indent="0">
              <a:buNone/>
            </a:pPr>
            <a:r>
              <a:rPr lang="en-US" dirty="0"/>
              <a:t>First email update: </a:t>
            </a:r>
            <a:r>
              <a:rPr lang="en-US" sz="3900" b="1" dirty="0"/>
              <a:t>51.7%</a:t>
            </a:r>
            <a:r>
              <a:rPr lang="en-US" dirty="0"/>
              <a:t> total open rate</a:t>
            </a:r>
          </a:p>
          <a:p>
            <a:r>
              <a:rPr lang="en-US" dirty="0"/>
              <a:t>Expected </a:t>
            </a:r>
            <a:r>
              <a:rPr lang="en-US"/>
              <a:t>year-round multiplatform audience</a:t>
            </a:r>
            <a:r>
              <a:rPr lang="en-US" dirty="0"/>
              <a:t>: </a:t>
            </a:r>
            <a:r>
              <a:rPr lang="en-US" sz="6000" dirty="0"/>
              <a:t>150,000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757" y="612741"/>
            <a:ext cx="2127380" cy="54339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2389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December 2018-April 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7954" y="1846646"/>
            <a:ext cx="69976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first Guide to Helping Your Aging Parents was published</a:t>
            </a:r>
            <a:br>
              <a:rPr lang="en-US" dirty="0"/>
            </a:br>
            <a:r>
              <a:rPr lang="en-US" dirty="0"/>
              <a:t> in November 2018. 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Print readers:</a:t>
            </a:r>
            <a:r>
              <a:rPr lang="en-US" dirty="0"/>
              <a:t> 50,000 *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Digital:</a:t>
            </a:r>
            <a:r>
              <a:rPr lang="en-US" dirty="0"/>
              <a:t> 6,000+ page views in first 5 months, average time on page of 2:05. That’s 208 hours total spent. 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Downloads:</a:t>
            </a:r>
            <a:r>
              <a:rPr lang="en-US" dirty="0"/>
              <a:t> 305 reads in PDF and flipbook format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Facebook:</a:t>
            </a:r>
            <a:r>
              <a:rPr lang="en-US" dirty="0"/>
              <a:t> 25,633 reach on 29 posts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Ad impressions delivered:</a:t>
            </a:r>
            <a:r>
              <a:rPr lang="en-US" dirty="0"/>
              <a:t> 200,000+ in first 5 months.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sz="5400" b="1" dirty="0">
                <a:solidFill>
                  <a:srgbClr val="FF0000"/>
                </a:solidFill>
              </a:rPr>
              <a:t>81,907</a:t>
            </a:r>
            <a:r>
              <a:rPr lang="en-US" sz="5400" b="1" dirty="0"/>
              <a:t> </a:t>
            </a:r>
            <a:r>
              <a:rPr lang="en-US" dirty="0"/>
              <a:t>is the total audience so far **</a:t>
            </a:r>
          </a:p>
          <a:p>
            <a:endParaRPr lang="en-US" dirty="0"/>
          </a:p>
          <a:p>
            <a:r>
              <a:rPr lang="en-US" sz="1200" i="1" dirty="0"/>
              <a:t>* 20,000 copies x 2.5 readers/copy</a:t>
            </a:r>
          </a:p>
          <a:p>
            <a:r>
              <a:rPr lang="en-US" sz="1200" i="1" dirty="0"/>
              <a:t>** Expected total audience, 12 months: </a:t>
            </a:r>
            <a:r>
              <a:rPr lang="en-US" sz="1200" b="1" i="1" dirty="0"/>
              <a:t>150,000 </a:t>
            </a:r>
            <a:r>
              <a:rPr lang="mr-IN" sz="1200" b="1" i="1" dirty="0"/>
              <a:t>–</a:t>
            </a:r>
            <a:r>
              <a:rPr lang="en-US" sz="1200" b="1" i="1" dirty="0"/>
              <a:t> </a:t>
            </a:r>
            <a:r>
              <a:rPr lang="en-US" sz="1200" i="1" dirty="0"/>
              <a:t>includes print, digital, downloads and social reach</a:t>
            </a:r>
            <a:br>
              <a:rPr lang="en-US" sz="1200" i="1" dirty="0"/>
            </a:br>
            <a:endParaRPr lang="en-US" sz="1200" i="1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91" y="1846646"/>
            <a:ext cx="3084089" cy="4022725"/>
          </a:xfrm>
        </p:spPr>
      </p:pic>
    </p:spTree>
    <p:extLst>
      <p:ext uri="{BB962C8B-B14F-4D97-AF65-F5344CB8AC3E}">
        <p14:creationId xmlns:p14="http://schemas.microsoft.com/office/powerpoint/2010/main" val="1815728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guide that fills a need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1016" y="1993393"/>
            <a:ext cx="4096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4148" y="1823460"/>
            <a:ext cx="5454778" cy="4023360"/>
          </a:xfrm>
        </p:spPr>
        <p:txBody>
          <a:bodyPr>
            <a:normAutofit/>
          </a:bodyPr>
          <a:lstStyle/>
          <a:p>
            <a:r>
              <a:rPr lang="en-US" dirty="0"/>
              <a:t>Nearly half of adults in their 40s and 50s fall into the “Sandwich Generation,” caring for both a parent and children under 18. </a:t>
            </a:r>
          </a:p>
          <a:p>
            <a:r>
              <a:rPr lang="en-US" dirty="0"/>
              <a:t>Creating this guide filled a need for those seeking resources and answers for navigating this complicated time of life.</a:t>
            </a:r>
          </a:p>
          <a:p>
            <a:r>
              <a:rPr lang="en-US" dirty="0"/>
              <a:t>The first Guide to Helping Your Aging Parents was available at nearly 600 locations across Metro Detroit, including doctors offices, libraries, churches and rec centers.</a:t>
            </a:r>
          </a:p>
          <a:p>
            <a:r>
              <a:rPr lang="en-US" dirty="0"/>
              <a:t>Yearlong, the guide is expected to reach a total audience of 150,000.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935FE3-7608-2F40-9D04-ED33EE08D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384" y="653591"/>
            <a:ext cx="3824296" cy="498821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4100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and social outreach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5382" y="1921164"/>
            <a:ext cx="2344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Publisher’s Spotlight:</a:t>
            </a:r>
          </a:p>
          <a:p>
            <a:r>
              <a:rPr lang="en-US" dirty="0"/>
              <a:t>25,000+ subscribers; open rate: </a:t>
            </a:r>
            <a:r>
              <a:rPr lang="en-US" b="1" dirty="0"/>
              <a:t>15.7%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10312924" y="1385740"/>
            <a:ext cx="461913" cy="650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B22202-DF8F-8847-B691-5022C2E4B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" r="3280" b="9785"/>
          <a:stretch/>
        </p:blipFill>
        <p:spPr>
          <a:xfrm>
            <a:off x="8515350" y="356712"/>
            <a:ext cx="2487930" cy="57737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xmlns="" id="{1E01CDA7-4E67-EF46-9E64-2242CFB205CC}"/>
              </a:ext>
            </a:extLst>
          </p:cNvPr>
          <p:cNvSpPr/>
          <p:nvPr/>
        </p:nvSpPr>
        <p:spPr>
          <a:xfrm>
            <a:off x="7616563" y="2295525"/>
            <a:ext cx="101308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8D4E46-5E25-9944-B272-E1DCB14789B5}"/>
              </a:ext>
            </a:extLst>
          </p:cNvPr>
          <p:cNvSpPr txBox="1"/>
          <p:nvPr/>
        </p:nvSpPr>
        <p:spPr>
          <a:xfrm>
            <a:off x="3609976" y="1921164"/>
            <a:ext cx="400658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20.5% of people who opened the email clicked to the digital guide: Readers are hungry for resources and answers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743293C-2159-6546-888B-108760BC1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381" y="3121494"/>
            <a:ext cx="2683162" cy="30089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156F6F9-2C7F-E146-88C2-606D4CEA862A}"/>
              </a:ext>
            </a:extLst>
          </p:cNvPr>
          <p:cNvSpPr txBox="1"/>
          <p:nvPr/>
        </p:nvSpPr>
        <p:spPr>
          <a:xfrm>
            <a:off x="4950113" y="3936848"/>
            <a:ext cx="250507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Facebook posts:</a:t>
            </a:r>
          </a:p>
          <a:p>
            <a:r>
              <a:rPr lang="en-US" dirty="0"/>
              <a:t>25,000+ reach, and stories and resources that continue to draw readers year-round</a:t>
            </a:r>
            <a:endParaRPr lang="en-US" b="1" dirty="0"/>
          </a:p>
          <a:p>
            <a:endParaRPr lang="en-US" dirty="0"/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xmlns="" id="{5C73D4DD-AE73-2C4F-A198-8003E8A4C0B3}"/>
              </a:ext>
            </a:extLst>
          </p:cNvPr>
          <p:cNvSpPr/>
          <p:nvPr/>
        </p:nvSpPr>
        <p:spPr>
          <a:xfrm>
            <a:off x="3948543" y="4598822"/>
            <a:ext cx="1004457" cy="4303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02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Stories since guide’s debut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6152" y="1901952"/>
            <a:ext cx="2965324" cy="2346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guide gets regular updates online, to stories, school listings and resources. </a:t>
            </a:r>
          </a:p>
          <a:p>
            <a:endParaRPr lang="en-US" dirty="0"/>
          </a:p>
          <a:p>
            <a:r>
              <a:rPr lang="en-US" dirty="0"/>
              <a:t>All stories are then posted to social media. Resource stories continue to gain momentum on Google.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3D3E7E8E-6068-994A-ADC4-82FC40CBC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5489" y="1874838"/>
            <a:ext cx="2069439" cy="4111063"/>
          </a:xfr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2AFDD51-C351-0545-AAD3-99002907F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249" y="981074"/>
            <a:ext cx="2312586" cy="50292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482B605-6CD6-BA48-8AC8-883CD4909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845" y="1874838"/>
            <a:ext cx="1834770" cy="41354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9057609-F340-6D44-85CA-C3B15FF9E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439" y="4601883"/>
            <a:ext cx="1491991" cy="13840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404F707-3277-4549-B559-404BECA9A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701" y="4601883"/>
            <a:ext cx="1468629" cy="13586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00736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 content interwoven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1896" y="5029200"/>
            <a:ext cx="7582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Branded content fits seamlessly into the print section and online. Section sponsorship includes branding throughout the entire print section, and advertising roadblocks in the online section as well. 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3EA6CFDF-1991-6E41-86CA-779FD88C0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4389" y="1816474"/>
            <a:ext cx="2210657" cy="2998735"/>
          </a:xfr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5E693CE-C552-174B-AA9C-295280127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816474"/>
            <a:ext cx="2303145" cy="3004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D1EE7E7-9EFE-4840-BEE8-01F7B6C63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892" y="1816475"/>
            <a:ext cx="2299030" cy="29987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377C0EB-B88F-C449-946C-0C633C343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050" y="1135806"/>
            <a:ext cx="2158616" cy="49188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61062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for Sponsors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5296" y="1956816"/>
            <a:ext cx="54425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Gold Sponsors</a:t>
            </a:r>
          </a:p>
          <a:p>
            <a:r>
              <a:rPr lang="en-US" sz="1600" i="1" dirty="0"/>
              <a:t>Value across all platforms, including: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Section sponsorship, branded content in print and digital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Featured profile in the online directory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Exclusive ads in print, digital; yearlong on </a:t>
            </a:r>
            <a:r>
              <a:rPr lang="en-US" sz="1600" dirty="0" err="1"/>
              <a:t>MetroParent.com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Social media push for sponsored content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r>
              <a:rPr lang="en-US" sz="1600" b="1" dirty="0"/>
              <a:t>Silver Sponsors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Branded content in print, digital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Ads in print, digital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Featured profile in online directory</a:t>
            </a:r>
          </a:p>
          <a:p>
            <a:endParaRPr lang="en-US" sz="1600" dirty="0"/>
          </a:p>
          <a:p>
            <a:r>
              <a:rPr lang="en-US" sz="1600" b="1" dirty="0"/>
              <a:t>Bronze Sponsors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Ads in print, digital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Featured profile in online directory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CBE980-3D22-FE44-9E51-791DE2989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055" y="1039795"/>
            <a:ext cx="2877396" cy="3753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7B920F-1A8E-B542-AC3C-27CF601D1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688" y="3107341"/>
            <a:ext cx="1487354" cy="1940026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A739A0-B150-3645-B6CF-5F77877C89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49"/>
          <a:stretch/>
        </p:blipFill>
        <p:spPr>
          <a:xfrm>
            <a:off x="9578687" y="1039795"/>
            <a:ext cx="1450757" cy="1986626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7626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 Sponsors: Online ads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8720" y="1927057"/>
            <a:ext cx="5435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Gold sponsors receive more advertising real estate than any other advertiser throughout  Aging Parent section online.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5819775" y="4915835"/>
            <a:ext cx="986180" cy="356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38601" y="4768348"/>
            <a:ext cx="106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Mobile view</a:t>
            </a:r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xmlns="" id="{852F51F1-033C-1149-994B-A3A0F60614AC}"/>
              </a:ext>
            </a:extLst>
          </p:cNvPr>
          <p:cNvSpPr/>
          <p:nvPr/>
        </p:nvSpPr>
        <p:spPr>
          <a:xfrm>
            <a:off x="4156519" y="5556908"/>
            <a:ext cx="5811520" cy="598129"/>
          </a:xfrm>
          <a:prstGeom prst="bentUpArrow">
            <a:avLst>
              <a:gd name="adj1" fmla="val 25000"/>
              <a:gd name="adj2" fmla="val 3656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BEB9D91-828B-A940-8E4F-8AA46FEF4B35}"/>
              </a:ext>
            </a:extLst>
          </p:cNvPr>
          <p:cNvSpPr txBox="1"/>
          <p:nvPr/>
        </p:nvSpPr>
        <p:spPr>
          <a:xfrm>
            <a:off x="3081528" y="5700285"/>
            <a:ext cx="106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Desktop view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515ECD95-53C8-4C41-B49B-8473836F3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545"/>
          <a:stretch/>
        </p:blipFill>
        <p:spPr>
          <a:xfrm>
            <a:off x="8572500" y="840228"/>
            <a:ext cx="2424737" cy="4693902"/>
          </a:xfrm>
          <a:ln>
            <a:solidFill>
              <a:schemeClr val="accent1"/>
            </a:solidFill>
          </a:ln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xmlns="" id="{94504223-42DF-8542-8812-A56BF7ED18CF}"/>
              </a:ext>
            </a:extLst>
          </p:cNvPr>
          <p:cNvSpPr/>
          <p:nvPr/>
        </p:nvSpPr>
        <p:spPr>
          <a:xfrm>
            <a:off x="9710864" y="1731522"/>
            <a:ext cx="485775" cy="140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xmlns="" id="{061A9638-6FDB-FC42-BCA5-98CCDDEB80AC}"/>
              </a:ext>
            </a:extLst>
          </p:cNvPr>
          <p:cNvSpPr/>
          <p:nvPr/>
        </p:nvSpPr>
        <p:spPr>
          <a:xfrm>
            <a:off x="9968039" y="1162050"/>
            <a:ext cx="157036" cy="2952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xmlns="" id="{E152D781-5ED9-DD42-AD67-B112B3064DB1}"/>
              </a:ext>
            </a:extLst>
          </p:cNvPr>
          <p:cNvSpPr/>
          <p:nvPr/>
        </p:nvSpPr>
        <p:spPr>
          <a:xfrm>
            <a:off x="10046557" y="4476750"/>
            <a:ext cx="716693" cy="2190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BEF7161-0B3A-3048-8DC6-60A972F7E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695" y="1824399"/>
            <a:ext cx="1466864" cy="37097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DEAA8E8-780E-7249-91C1-59695FD65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517" y="2889725"/>
            <a:ext cx="2483083" cy="2719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Left Arrow 25">
            <a:extLst>
              <a:ext uri="{FF2B5EF4-FFF2-40B4-BE49-F238E27FC236}">
                <a16:creationId xmlns:a16="http://schemas.microsoft.com/office/drawing/2014/main" xmlns="" id="{C21CD883-4AB6-A14E-9912-AA12C019F537}"/>
              </a:ext>
            </a:extLst>
          </p:cNvPr>
          <p:cNvSpPr/>
          <p:nvPr/>
        </p:nvSpPr>
        <p:spPr>
          <a:xfrm>
            <a:off x="3838575" y="3594082"/>
            <a:ext cx="857250" cy="2730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D984112-3DD9-484C-9C40-EB33ED3EEAAE}"/>
              </a:ext>
            </a:extLst>
          </p:cNvPr>
          <p:cNvSpPr txBox="1"/>
          <p:nvPr/>
        </p:nvSpPr>
        <p:spPr>
          <a:xfrm>
            <a:off x="4733925" y="3404385"/>
            <a:ext cx="149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Section page on desktop</a:t>
            </a:r>
          </a:p>
        </p:txBody>
      </p:sp>
    </p:spTree>
    <p:extLst>
      <p:ext uri="{BB962C8B-B14F-4D97-AF65-F5344CB8AC3E}">
        <p14:creationId xmlns:p14="http://schemas.microsoft.com/office/powerpoint/2010/main" val="66602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6633556" cy="1450757"/>
          </a:xfrm>
        </p:spPr>
        <p:txBody>
          <a:bodyPr/>
          <a:lstStyle/>
          <a:p>
            <a:r>
              <a:rPr lang="en-US" dirty="0"/>
              <a:t>Gold Sponsors:</a:t>
            </a:r>
            <a:br>
              <a:rPr lang="en-US" dirty="0"/>
            </a:br>
            <a:r>
              <a:rPr lang="en-US" dirty="0"/>
              <a:t>Featured schools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06" y="3852965"/>
            <a:ext cx="1873135" cy="2163602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06" y="894904"/>
            <a:ext cx="3615486" cy="28451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71418" y="1958109"/>
            <a:ext cx="34782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Featured schools and organizations receive premium placement in the Colleges and Universities directory, which is a part of every page in the Guide to College Planning.</a:t>
            </a:r>
          </a:p>
          <a:p>
            <a:endParaRPr lang="en-US" dirty="0"/>
          </a:p>
          <a:p>
            <a:r>
              <a:rPr lang="en-US" dirty="0"/>
              <a:t>There are 170 listings total. Searches surface the featured schools and resources first. </a:t>
            </a:r>
          </a:p>
          <a:p>
            <a:endParaRPr lang="en-US" dirty="0"/>
          </a:p>
          <a:p>
            <a:r>
              <a:rPr lang="en-US" dirty="0"/>
              <a:t>Featured schools are also part of a scrolling list of “sponsors” at the bottom of every page in the section.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56" y="2022764"/>
            <a:ext cx="2982633" cy="34900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225898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15462</TotalTime>
  <Words>486</Words>
  <Application>Microsoft Macintosh PowerPoint</Application>
  <PresentationFormat>Widescreen</PresentationFormat>
  <Paragraphs>73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Calibri Light</vt:lpstr>
      <vt:lpstr>Mangal</vt:lpstr>
      <vt:lpstr>Arial</vt:lpstr>
      <vt:lpstr>Retrospect</vt:lpstr>
      <vt:lpstr>Helping Your Aging Parents</vt:lpstr>
      <vt:lpstr>Summary: December 2018-April 2019</vt:lpstr>
      <vt:lpstr>A guide that fills a need</vt:lpstr>
      <vt:lpstr>Email and social outreach</vt:lpstr>
      <vt:lpstr>Stories since guide’s debut</vt:lpstr>
      <vt:lpstr>Sponsor content interwoven</vt:lpstr>
      <vt:lpstr>Value for Sponsors</vt:lpstr>
      <vt:lpstr>Gold Sponsors: Online ads</vt:lpstr>
      <vt:lpstr>Gold Sponsors: Featured schools </vt:lpstr>
      <vt:lpstr>Year-round visibility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Planner</dc:title>
  <dc:creator>Microsoft Office User</dc:creator>
  <cp:lastModifiedBy>Hanus, Nancy</cp:lastModifiedBy>
  <cp:revision>71</cp:revision>
  <dcterms:created xsi:type="dcterms:W3CDTF">2019-03-18T14:09:06Z</dcterms:created>
  <dcterms:modified xsi:type="dcterms:W3CDTF">2020-01-31T19:08:22Z</dcterms:modified>
</cp:coreProperties>
</file>